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7"/>
  </p:notesMasterIdLst>
  <p:handoutMasterIdLst>
    <p:handoutMasterId r:id="rId38"/>
  </p:handoutMasterIdLst>
  <p:sldIdLst>
    <p:sldId id="782" r:id="rId2"/>
    <p:sldId id="783" r:id="rId3"/>
    <p:sldId id="1327" r:id="rId4"/>
    <p:sldId id="1380" r:id="rId5"/>
    <p:sldId id="1381" r:id="rId6"/>
    <p:sldId id="1382" r:id="rId7"/>
    <p:sldId id="1384" r:id="rId8"/>
    <p:sldId id="1385" r:id="rId9"/>
    <p:sldId id="1097" r:id="rId10"/>
    <p:sldId id="1289" r:id="rId11"/>
    <p:sldId id="1360" r:id="rId12"/>
    <p:sldId id="1400" r:id="rId13"/>
    <p:sldId id="1311" r:id="rId14"/>
    <p:sldId id="1347" r:id="rId15"/>
    <p:sldId id="1388" r:id="rId16"/>
    <p:sldId id="1389" r:id="rId17"/>
    <p:sldId id="1376" r:id="rId18"/>
    <p:sldId id="1313" r:id="rId19"/>
    <p:sldId id="1402" r:id="rId20"/>
    <p:sldId id="1297" r:id="rId21"/>
    <p:sldId id="1315" r:id="rId22"/>
    <p:sldId id="1316" r:id="rId23"/>
    <p:sldId id="1322" r:id="rId24"/>
    <p:sldId id="1323" r:id="rId25"/>
    <p:sldId id="1409" r:id="rId26"/>
    <p:sldId id="1392" r:id="rId27"/>
    <p:sldId id="1393" r:id="rId28"/>
    <p:sldId id="1404" r:id="rId29"/>
    <p:sldId id="1394" r:id="rId30"/>
    <p:sldId id="1405" r:id="rId31"/>
    <p:sldId id="1395" r:id="rId32"/>
    <p:sldId id="1407" r:id="rId33"/>
    <p:sldId id="1397" r:id="rId34"/>
    <p:sldId id="1408" r:id="rId35"/>
    <p:sldId id="1398" r:id="rId36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447"/>
    <a:srgbClr val="FFFF00"/>
    <a:srgbClr val="E0DCFC"/>
    <a:srgbClr val="FF0000"/>
    <a:srgbClr val="336600"/>
    <a:srgbClr val="339933"/>
    <a:srgbClr val="FFFFCC"/>
    <a:srgbClr val="2AD09D"/>
    <a:srgbClr val="FF9999"/>
    <a:srgbClr val="93B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 autoAdjust="0"/>
    <p:restoredTop sz="99478" autoAdjust="0"/>
  </p:normalViewPr>
  <p:slideViewPr>
    <p:cSldViewPr>
      <p:cViewPr>
        <p:scale>
          <a:sx n="100" d="100"/>
          <a:sy n="100" d="100"/>
        </p:scale>
        <p:origin x="-492" y="-23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4.jpe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hyperlink" Target="https://e.tsherpa.co.kr/webdata/MultiMedia/Flash/2020/curri/index.html?flashxmlnum=youblue86&amp;classa=A8-C1-31-MM-MM-04-03-07-0-0-0-0&amp;classno=MM_31_04/suh_0301_02_0007/suh_0301_02_0007_401_1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21.png"/><Relationship Id="rId4" Type="http://schemas.openxmlformats.org/officeDocument/2006/relationships/image" Target="../media/image49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e.tsherpa.co.kr/webdata/MultiMedia/Flash/2020/curri/index.html?flashxmlnum=youblue86&amp;classa=A8-C1-31-MM-MM-04-03-07-0-0-0-0&amp;classno=MM_31_04/suh_0301_02_0007/suh_0301_02_0007_401_1.html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56.png"/><Relationship Id="rId10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hyperlink" Target="https://e.tsherpa.co.kr/webdata/MultiMedia/Flash/2020/curri/index.html?flashxmlnum=youblue86&amp;classa=A8-C1-31-MM-MM-04-03-07-0-0-0-0&amp;classno=MM_31_04/suh_0301_02_0007/suh_0301_02_0007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e.tsherpa.co.kr/webdata/MultiMedia/Flash/2020/curri/index.html?flashxmlnum=youblue86&amp;classa=A8-C1-31-MM-MM-04-03-07-0-0-0-0&amp;classno=MM_31_04/suh_0301_02_0007/suh_0301_02_0007_401_1.html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8.png"/><Relationship Id="rId4" Type="http://schemas.openxmlformats.org/officeDocument/2006/relationships/image" Target="../media/image6.png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8.png"/><Relationship Id="rId4" Type="http://schemas.openxmlformats.org/officeDocument/2006/relationships/hyperlink" Target="https://e.tsherpa.co.kr/webdata/MultiMedia/Flash/2020/curri/index.html?flashxmlnum=youblue86&amp;classa=A8-C1-31-MM-MM-04-03-07-0-0-0-0&amp;classno=MM_31_04/suh_0301_02_0007/suh_0301_02_0007_401_1.html" TargetMode="External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8322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2022.01.21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2022.01.25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 및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01708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3040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정사각형을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smtClean="0">
                <a:latin typeface="맑은 고딕" pitchFamily="50" charset="-127"/>
                <a:ea typeface="맑은 고딕" pitchFamily="50" charset="-127"/>
              </a:rPr>
              <a:t>사각형을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기준에 따라 분류해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3281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2_6_3_02.sgv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007439" y="11298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819460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787483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270747" y="129361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246295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TextBox 43"/>
          <p:cNvSpPr txBox="1"/>
          <p:nvPr/>
        </p:nvSpPr>
        <p:spPr>
          <a:xfrm>
            <a:off x="316570" y="1676127"/>
            <a:ext cx="59116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다음 표를 완성해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" y="178525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05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선택하여 답 표시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나와있음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정답 칸 클릭하면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선택 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(#5)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-O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파란색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-X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2_6_03.html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60648" y="12926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36196" y="1232756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35771" y="2216351"/>
            <a:ext cx="6568385" cy="1333232"/>
            <a:chOff x="240597" y="1843740"/>
            <a:chExt cx="6568385" cy="13332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597" y="1843740"/>
              <a:ext cx="6568385" cy="133323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19572" y="2420888"/>
              <a:ext cx="216024" cy="21602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11660" y="2528900"/>
              <a:ext cx="216024" cy="21602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591780" y="2420888"/>
              <a:ext cx="216024" cy="21602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923928" y="2456892"/>
              <a:ext cx="216024" cy="21602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40052" y="2420888"/>
              <a:ext cx="216024" cy="21602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001359" y="2420888"/>
              <a:ext cx="237626" cy="2376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바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168301" y="20156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323128"/>
              </p:ext>
            </p:extLst>
          </p:nvPr>
        </p:nvGraphicFramePr>
        <p:xfrm>
          <a:off x="444904" y="3820714"/>
          <a:ext cx="6096002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14928">
                  <a:extLst>
                    <a:ext uri="{9D8B030D-6E8A-4147-A177-3AD203B41FA5}">
                      <a16:colId xmlns="" xmlns:a16="http://schemas.microsoft.com/office/drawing/2014/main" val="4009567414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2319777493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834362755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1810796889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2223689452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1548931396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180190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757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 각이 모두 직각인가요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5319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 변의 길이가 모두 같은가요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5956657"/>
                  </a:ext>
                </a:extLst>
              </a:tr>
            </a:tbl>
          </a:graphicData>
        </a:graphic>
      </p:graphicFrame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42724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281" y="4609865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957" y="4237671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09" y="4242144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09" y="4619641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957" y="4611416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21" y="4611416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90" y="4609865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90" y="4224361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05" y="4224361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95" y="4224361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95" y="4606528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그림 7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020" y="4062125"/>
            <a:ext cx="360000" cy="355000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3674143" y="3595183"/>
            <a:ext cx="940612" cy="489836"/>
          </a:xfrm>
          <a:prstGeom prst="wedgeRectCallout">
            <a:avLst>
              <a:gd name="adj1" fmla="val -20833"/>
              <a:gd name="adj2" fmla="val 9027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088" y="3645765"/>
            <a:ext cx="380584" cy="38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26" y="3648632"/>
            <a:ext cx="377245" cy="37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타원 82"/>
          <p:cNvSpPr/>
          <p:nvPr/>
        </p:nvSpPr>
        <p:spPr>
          <a:xfrm>
            <a:off x="5675360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491880" y="34491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9258" y="4085019"/>
            <a:ext cx="360000" cy="35500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681" y="4075521"/>
            <a:ext cx="360000" cy="3550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9314" y="4085046"/>
            <a:ext cx="360000" cy="3550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7483" y="4085818"/>
            <a:ext cx="360000" cy="3550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9226" y="4442141"/>
            <a:ext cx="360000" cy="355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681" y="4442141"/>
            <a:ext cx="360000" cy="35500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384" y="4480112"/>
            <a:ext cx="360000" cy="3550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172" y="4459279"/>
            <a:ext cx="360000" cy="3550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648" y="4480112"/>
            <a:ext cx="360000" cy="355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84357" y="4208177"/>
            <a:ext cx="555792" cy="768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2915816" y="4027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00301" y="12924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768324" y="123525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251588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220072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3" name="TextBox 43"/>
          <p:cNvSpPr txBox="1"/>
          <p:nvPr/>
        </p:nvSpPr>
        <p:spPr>
          <a:xfrm>
            <a:off x="316570" y="1657837"/>
            <a:ext cx="659569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네 각이 모두 직각이고 네 변의 길이가 모두 같은 사각형을 모두 찾아 기호를 써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" y="178371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/>
          <p:cNvSpPr/>
          <p:nvPr/>
        </p:nvSpPr>
        <p:spPr bwMode="auto">
          <a:xfrm>
            <a:off x="3167844" y="4010339"/>
            <a:ext cx="837137" cy="3187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나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바</a:t>
            </a:r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2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슬라이드의 표 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O,X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15722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smtClean="0">
                <a:latin typeface="맑은 고딕" pitchFamily="50" charset="-127"/>
                <a:ea typeface="맑은 고딕" pitchFamily="50" charset="-127"/>
              </a:rPr>
              <a:t>사각형을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기준에 따라 분류해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60648" y="12926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336196" y="1232756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77576"/>
              </p:ext>
            </p:extLst>
          </p:nvPr>
        </p:nvGraphicFramePr>
        <p:xfrm>
          <a:off x="444904" y="2566543"/>
          <a:ext cx="6096002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14928">
                  <a:extLst>
                    <a:ext uri="{9D8B030D-6E8A-4147-A177-3AD203B41FA5}">
                      <a16:colId xmlns="" xmlns:a16="http://schemas.microsoft.com/office/drawing/2014/main" val="4009567414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2319777493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834362755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1810796889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2223689452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1548931396"/>
                    </a:ext>
                  </a:extLst>
                </a:gridCol>
                <a:gridCol w="580179">
                  <a:extLst>
                    <a:ext uri="{9D8B030D-6E8A-4147-A177-3AD203B41FA5}">
                      <a16:colId xmlns="" xmlns:a16="http://schemas.microsoft.com/office/drawing/2014/main" val="180190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757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 각이 모두 직각인가요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5319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 변의 길이가 모두 같은가요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5956657"/>
                  </a:ext>
                </a:extLst>
              </a:tr>
            </a:tbl>
          </a:graphicData>
        </a:graphic>
      </p:graphicFrame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88553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281" y="3355694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957" y="2983500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09" y="2987973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09" y="3365470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957" y="3357245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21" y="3357245"/>
            <a:ext cx="283495" cy="2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90" y="3355694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90" y="2970190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05" y="2970190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95" y="2970190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95" y="3352357"/>
            <a:ext cx="288382" cy="28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타원 73"/>
          <p:cNvSpPr/>
          <p:nvPr/>
        </p:nvSpPr>
        <p:spPr>
          <a:xfrm>
            <a:off x="2835608" y="27465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001" y="3832839"/>
            <a:ext cx="360000" cy="355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59832" y="2970190"/>
            <a:ext cx="3456384" cy="673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13" y="4515815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2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텍스트 삽입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 클릭 시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15722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smtClean="0">
                <a:latin typeface="맑은 고딕" pitchFamily="50" charset="-127"/>
                <a:ea typeface="맑은 고딕" pitchFamily="50" charset="-127"/>
              </a:rPr>
              <a:t>사각형을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기준에 따라 분류해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03061" y="2544636"/>
            <a:ext cx="4828874" cy="1656228"/>
            <a:chOff x="1203061" y="1662884"/>
            <a:chExt cx="4828874" cy="16562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3061" y="1662884"/>
              <a:ext cx="4828874" cy="1656228"/>
            </a:xfrm>
            <a:prstGeom prst="rect">
              <a:avLst/>
            </a:prstGeom>
          </p:spPr>
        </p:pic>
        <p:sp>
          <p:nvSpPr>
            <p:cNvPr id="56" name="직사각형 55"/>
            <p:cNvSpPr/>
            <p:nvPr/>
          </p:nvSpPr>
          <p:spPr>
            <a:xfrm>
              <a:off x="2534174" y="2507298"/>
              <a:ext cx="237626" cy="2376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342906" y="2361420"/>
              <a:ext cx="287528" cy="28752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바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1025710" y="24095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16570" y="1657837"/>
            <a:ext cx="659569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네 각이 모두 직각이고 네 변의 길이가 모두 같은 사각형의 이름을 지어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" y="178371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/>
          <p:cNvSpPr/>
          <p:nvPr/>
        </p:nvSpPr>
        <p:spPr bwMode="auto">
          <a:xfrm>
            <a:off x="2111875" y="4473116"/>
            <a:ext cx="3131554" cy="3187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  정사각형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같은변직사각형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979712" y="436976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480" y="4255304"/>
            <a:ext cx="360000" cy="355000"/>
          </a:xfrm>
          <a:prstGeom prst="rect">
            <a:avLst/>
          </a:prstGeom>
        </p:spPr>
      </p:pic>
      <p:graphicFrame>
        <p:nvGraphicFramePr>
          <p:cNvPr id="6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791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2_6_3_03.sgv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8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790038"/>
            <a:ext cx="6516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네 각이 모두 직각이고 네 변의 길이가 모두 같은 사각형을              이라고 합니다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863600" y="2104208"/>
            <a:ext cx="1204970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사각형</a:t>
            </a:r>
          </a:p>
        </p:txBody>
      </p:sp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50507" y="1556792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70" y="1875955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44924"/>
            <a:ext cx="2429993" cy="2386210"/>
          </a:xfrm>
          <a:prstGeom prst="rect">
            <a:avLst/>
          </a:prstGeom>
        </p:spPr>
      </p:pic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smtClean="0">
                <a:latin typeface="맑은 고딕" pitchFamily="50" charset="-127"/>
                <a:ea typeface="맑은 고딕" pitchFamily="50" charset="-127"/>
              </a:rPr>
              <a:t>사각형을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기준에 따라 분류해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00427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2_6_4_01.sgv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3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B400SCA\Desktop\한대희 3-1 지도서\app\resource\data\02\교수 학습 자료\도형 그림 자료\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44" y="2270256"/>
            <a:ext cx="2410384" cy="24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0206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12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53.jpg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사각형을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260078" y="995470"/>
            <a:ext cx="967561" cy="254406"/>
            <a:chOff x="5253413" y="2035940"/>
            <a:chExt cx="921917" cy="30790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921917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43"/>
            <p:cNvSpPr txBox="1"/>
            <p:nvPr/>
          </p:nvSpPr>
          <p:spPr>
            <a:xfrm>
              <a:off x="5441709" y="2089690"/>
              <a:ext cx="666324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2" name="타원 81"/>
          <p:cNvSpPr/>
          <p:nvPr/>
        </p:nvSpPr>
        <p:spPr>
          <a:xfrm>
            <a:off x="4187827" y="909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765729" y="184019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800486" y="15855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977130" y="1996391"/>
            <a:ext cx="3134930" cy="2958114"/>
          </a:xfrm>
          <a:prstGeom prst="roundRect">
            <a:avLst>
              <a:gd name="adj" fmla="val 69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32" y="529583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79" y="5363029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40" y="5295839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83005" y="5349708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830" y="535261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/>
          <p:cNvSpPr/>
          <p:nvPr/>
        </p:nvSpPr>
        <p:spPr>
          <a:xfrm>
            <a:off x="2268538" y="51884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901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소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노란색 부분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노란색 반짝거리는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해당 부분을 마우스로 드래그하면 선 긋기 기능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2_6_05.html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03788" y="2732896"/>
            <a:ext cx="264056" cy="264056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4595976" y="4487989"/>
            <a:ext cx="264056" cy="264056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60" y="4922319"/>
            <a:ext cx="1529404" cy="151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0" name="그룹 69"/>
          <p:cNvGrpSpPr/>
          <p:nvPr/>
        </p:nvGrpSpPr>
        <p:grpSpPr>
          <a:xfrm>
            <a:off x="5184068" y="1628218"/>
            <a:ext cx="1717174" cy="249406"/>
            <a:chOff x="4233887" y="2197503"/>
            <a:chExt cx="1717174" cy="249406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4233887" y="2197503"/>
              <a:ext cx="1717174" cy="249406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+mj-lt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4233887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94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사각형을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0206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3260078" y="995470"/>
            <a:ext cx="967561" cy="254406"/>
            <a:chOff x="5253413" y="2035940"/>
            <a:chExt cx="921917" cy="307902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921917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TextBox 43"/>
            <p:cNvSpPr txBox="1"/>
            <p:nvPr/>
          </p:nvSpPr>
          <p:spPr>
            <a:xfrm>
              <a:off x="5441709" y="2089690"/>
              <a:ext cx="666324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6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38172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74.jpg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30606" y="53313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02" y="53806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60" y="53134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73850" y="53702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11772" y="538323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노란색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반짝거리는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해당 부분을 마우스로 드래그하면 선 긋기 기능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2_6_05.html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977130" y="1996391"/>
            <a:ext cx="3134930" cy="2958114"/>
          </a:xfrm>
          <a:prstGeom prst="roundRect">
            <a:avLst>
              <a:gd name="adj" fmla="val 69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1977130" y="18503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184068" y="1628218"/>
            <a:ext cx="1717174" cy="249406"/>
            <a:chOff x="4233887" y="2197503"/>
            <a:chExt cx="1717174" cy="249406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233887" y="2197503"/>
              <a:ext cx="1717174" cy="249406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+mj-lt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4233887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2050" name="Picture 2" descr="C:\Users\DB400SCA\Desktop\한대희 3-1 지도서\app\resource\data\02\교수 학습 자료\도형 그림 자료\7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066" y="2276873"/>
            <a:ext cx="2397152" cy="23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타원 83"/>
          <p:cNvSpPr/>
          <p:nvPr/>
        </p:nvSpPr>
        <p:spPr>
          <a:xfrm>
            <a:off x="2339752" y="3343419"/>
            <a:ext cx="264056" cy="264056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4595976" y="3332717"/>
            <a:ext cx="264056" cy="264056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722" y="3690313"/>
            <a:ext cx="1414823" cy="141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7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사각형을 완성해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0206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3260078" y="995470"/>
            <a:ext cx="967561" cy="254406"/>
            <a:chOff x="5253413" y="2035940"/>
            <a:chExt cx="921917" cy="307902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921917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TextBox 43"/>
            <p:cNvSpPr txBox="1"/>
            <p:nvPr/>
          </p:nvSpPr>
          <p:spPr>
            <a:xfrm>
              <a:off x="5441709" y="2089690"/>
              <a:ext cx="666324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14664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75.jpg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1308" y="5276112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38973" y="5287700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340" y="533638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75" y="533746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21" y="53426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노란색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반짝거리는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해당 부분을 마우스로 드래그하면 선 긋기 기능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2_6_05.html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977130" y="1996391"/>
            <a:ext cx="3134930" cy="2958114"/>
          </a:xfrm>
          <a:prstGeom prst="roundRect">
            <a:avLst>
              <a:gd name="adj" fmla="val 69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977130" y="18503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84" name="타원 83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5184068" y="1628218"/>
            <a:ext cx="1717174" cy="249406"/>
            <a:chOff x="4233887" y="2197503"/>
            <a:chExt cx="1717174" cy="249406"/>
          </a:xfrm>
        </p:grpSpPr>
        <p:sp>
          <p:nvSpPr>
            <p:cNvPr id="86" name="모서리가 둥근 직사각형 85"/>
            <p:cNvSpPr/>
            <p:nvPr/>
          </p:nvSpPr>
          <p:spPr>
            <a:xfrm>
              <a:off x="4233887" y="2197503"/>
              <a:ext cx="1717174" cy="249406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+mj-lt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4233887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5" y="3849879"/>
            <a:ext cx="1400742" cy="138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Users\DB400SCA\Desktop\한대희 3-1 지도서\app\resource\data\02\교수 학습 자료\도형 그림 자료\75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624" y="2303351"/>
            <a:ext cx="2375875" cy="237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타원 87"/>
          <p:cNvSpPr/>
          <p:nvPr/>
        </p:nvSpPr>
        <p:spPr>
          <a:xfrm>
            <a:off x="2296932" y="3933056"/>
            <a:ext cx="264056" cy="264056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4024983" y="3930965"/>
            <a:ext cx="264056" cy="264056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4472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직사각형 모양의 종이를 잘라 정사각형을 만들고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정사각형인지 확인해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381149" y="1266382"/>
            <a:ext cx="2051983" cy="254406"/>
            <a:chOff x="5253413" y="2035940"/>
            <a:chExt cx="944645" cy="30790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932088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43"/>
            <p:cNvSpPr txBox="1"/>
            <p:nvPr/>
          </p:nvSpPr>
          <p:spPr>
            <a:xfrm>
              <a:off x="5386010" y="2089690"/>
              <a:ext cx="812048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err="1" smtClean="0">
                  <a:latin typeface="맑은 고딕" pitchFamily="50" charset="-127"/>
                  <a:ea typeface="맑은 고딕" pitchFamily="50" charset="-127"/>
                </a:rPr>
                <a:t>에이포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(A4)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용지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가위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2" name="타원 81"/>
          <p:cNvSpPr/>
          <p:nvPr/>
        </p:nvSpPr>
        <p:spPr>
          <a:xfrm>
            <a:off x="4383915" y="12576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41" y="2312876"/>
            <a:ext cx="6550607" cy="1720756"/>
          </a:xfrm>
          <a:prstGeom prst="rect">
            <a:avLst/>
          </a:prstGeom>
        </p:spPr>
      </p:pic>
      <p:pic>
        <p:nvPicPr>
          <p:cNvPr id="42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54" y="282427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1829954" y="282427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3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70" y="282427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3774170" y="282427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6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38" y="282427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286338" y="282427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1652322" y="24080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461198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503851" y="15789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60" y="1625476"/>
            <a:ext cx="1168310" cy="3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6952270" y="932467"/>
            <a:ext cx="2159732" cy="374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띄어쓰기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활동 영상 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7"/>
              </a:rPr>
              <a:t>http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7"/>
              </a:rPr>
              <a:t>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7"/>
              </a:rPr>
              <a:t>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탭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화살표 테두리 반짝 거리는 클릭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오른쪽 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차례로 오픈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40169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4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정사각형을 찾아 표시해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도형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조각 클릭 시에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O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기존 저작물 기능 참고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https://cdata2.tsherpa.co.kr/tsherpa/MultiMedia/Flash/2020/curri/index.html?flashxmlnum=jmp1130&amp;classa=A8-C1-31-MM-MM-04-03-02-0-0-0-0&amp;classno=MM_31_04/suh_0301_02_0002/suh_0301_02_0002_401_1.html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이너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66051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2_6_8_01.png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5734002" y="49957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80" y="1716782"/>
            <a:ext cx="4600092" cy="3192198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2735796" y="5210214"/>
            <a:ext cx="1637116" cy="263186"/>
            <a:chOff x="319554" y="1245924"/>
            <a:chExt cx="2636592" cy="423864"/>
          </a:xfrm>
        </p:grpSpPr>
        <p:pic>
          <p:nvPicPr>
            <p:cNvPr id="47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5414242" y="1628218"/>
            <a:ext cx="1445668" cy="234011"/>
            <a:chOff x="4192375" y="2197503"/>
            <a:chExt cx="1445668" cy="234011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4192375" y="2197503"/>
              <a:ext cx="1445668" cy="234011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smtClean="0">
                  <a:solidFill>
                    <a:schemeClr val="tx1"/>
                  </a:solidFill>
                  <a:latin typeface="+mj-lt"/>
                </a:rPr>
                <a:t>도</a:t>
              </a:r>
              <a:r>
                <a:rPr lang="ko-KR" altLang="en-US" sz="900" b="1">
                  <a:solidFill>
                    <a:schemeClr val="tx1"/>
                  </a:solidFill>
                  <a:latin typeface="+mj-lt"/>
                </a:rPr>
                <a:t>형</a:t>
              </a:r>
              <a:r>
                <a:rPr lang="ko-KR" altLang="en-US" sz="900" smtClean="0">
                  <a:solidFill>
                    <a:schemeClr val="tx1"/>
                  </a:solidFill>
                  <a:latin typeface="+mj-lt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+mj-lt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4233887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64" name="타원 63"/>
          <p:cNvSpPr/>
          <p:nvPr/>
        </p:nvSpPr>
        <p:spPr>
          <a:xfrm>
            <a:off x="2543282" y="49957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117704" y="15701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125711" y="19395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8" y="984453"/>
            <a:ext cx="519132" cy="41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1887179" y="3264759"/>
            <a:ext cx="451775" cy="451775"/>
            <a:chOff x="6249485" y="2814376"/>
            <a:chExt cx="304024" cy="304024"/>
          </a:xfrm>
        </p:grpSpPr>
        <p:cxnSp>
          <p:nvCxnSpPr>
            <p:cNvPr id="42" name="직선 연결선 41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타원 51"/>
          <p:cNvSpPr/>
          <p:nvPr/>
        </p:nvSpPr>
        <p:spPr>
          <a:xfrm>
            <a:off x="1619672" y="2348880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2338954" y="2831240"/>
            <a:ext cx="451775" cy="451775"/>
            <a:chOff x="6249485" y="2814376"/>
            <a:chExt cx="304024" cy="304024"/>
          </a:xfrm>
        </p:grpSpPr>
        <p:cxnSp>
          <p:nvCxnSpPr>
            <p:cNvPr id="54" name="직선 연결선 53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/>
          <p:cNvGrpSpPr/>
          <p:nvPr/>
        </p:nvGrpSpPr>
        <p:grpSpPr>
          <a:xfrm>
            <a:off x="3018792" y="2432119"/>
            <a:ext cx="451775" cy="451775"/>
            <a:chOff x="6249485" y="2814376"/>
            <a:chExt cx="304024" cy="304024"/>
          </a:xfrm>
        </p:grpSpPr>
        <p:cxnSp>
          <p:nvCxnSpPr>
            <p:cNvPr id="58" name="직선 연결선 57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3666453" y="2413600"/>
            <a:ext cx="451775" cy="451775"/>
            <a:chOff x="6249485" y="2814376"/>
            <a:chExt cx="304024" cy="304024"/>
          </a:xfrm>
        </p:grpSpPr>
        <p:cxnSp>
          <p:nvCxnSpPr>
            <p:cNvPr id="72" name="직선 연결선 71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타원 73"/>
          <p:cNvSpPr/>
          <p:nvPr/>
        </p:nvSpPr>
        <p:spPr>
          <a:xfrm>
            <a:off x="4994212" y="2340594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4372912" y="2812984"/>
            <a:ext cx="451775" cy="451775"/>
            <a:chOff x="6249485" y="2814376"/>
            <a:chExt cx="304024" cy="304024"/>
          </a:xfrm>
        </p:grpSpPr>
        <p:cxnSp>
          <p:nvCxnSpPr>
            <p:cNvPr id="76" name="직선 연결선 75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4809944" y="3261175"/>
            <a:ext cx="451775" cy="451775"/>
            <a:chOff x="6249485" y="2814376"/>
            <a:chExt cx="304024" cy="304024"/>
          </a:xfrm>
        </p:grpSpPr>
        <p:cxnSp>
          <p:nvCxnSpPr>
            <p:cNvPr id="79" name="직선 연결선 78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2986725" y="3705783"/>
            <a:ext cx="451775" cy="451775"/>
            <a:chOff x="6249485" y="2814376"/>
            <a:chExt cx="304024" cy="304024"/>
          </a:xfrm>
        </p:grpSpPr>
        <p:cxnSp>
          <p:nvCxnSpPr>
            <p:cNvPr id="82" name="직선 연결선 81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/>
          <p:cNvGrpSpPr/>
          <p:nvPr/>
        </p:nvGrpSpPr>
        <p:grpSpPr>
          <a:xfrm>
            <a:off x="3652173" y="3687264"/>
            <a:ext cx="451775" cy="451775"/>
            <a:chOff x="6249485" y="2814376"/>
            <a:chExt cx="304024" cy="304024"/>
          </a:xfrm>
        </p:grpSpPr>
        <p:cxnSp>
          <p:nvCxnSpPr>
            <p:cNvPr id="85" name="직선 연결선 84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타원 87"/>
          <p:cNvSpPr/>
          <p:nvPr/>
        </p:nvSpPr>
        <p:spPr>
          <a:xfrm>
            <a:off x="4548901" y="4077072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2041710" y="4077072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03609"/>
            <a:ext cx="3783709" cy="326552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정사각형을 찾아 표시해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2739655" y="5219518"/>
            <a:ext cx="1654859" cy="269100"/>
            <a:chOff x="290979" y="2009759"/>
            <a:chExt cx="2665167" cy="433388"/>
          </a:xfrm>
        </p:grpSpPr>
        <p:pic>
          <p:nvPicPr>
            <p:cNvPr id="39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734002" y="49957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52283" y="17562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8" y="984453"/>
            <a:ext cx="519132" cy="41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5414242" y="1628218"/>
            <a:ext cx="1445668" cy="234011"/>
            <a:chOff x="4192375" y="2197503"/>
            <a:chExt cx="1445668" cy="23401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192375" y="2197503"/>
              <a:ext cx="1445668" cy="234011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smtClean="0">
                  <a:solidFill>
                    <a:schemeClr val="tx1"/>
                  </a:solidFill>
                  <a:latin typeface="+mj-lt"/>
                </a:rPr>
                <a:t>도</a:t>
              </a:r>
              <a:r>
                <a:rPr lang="ko-KR" altLang="en-US" sz="900" b="1">
                  <a:solidFill>
                    <a:schemeClr val="tx1"/>
                  </a:solidFill>
                  <a:latin typeface="+mj-lt"/>
                </a:rPr>
                <a:t>형</a:t>
              </a:r>
              <a:r>
                <a:rPr lang="ko-KR" altLang="en-US" sz="900" smtClean="0">
                  <a:solidFill>
                    <a:schemeClr val="tx1"/>
                  </a:solidFill>
                  <a:latin typeface="+mj-lt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+mj-lt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j-lt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+mj-lt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233887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43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조각 클릭 시에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O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기존 저작물 기능 참고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https://cdata2.tsherpa.co.kr/tsherpa/MultiMedia/Flash/2020/curri/index.html?flashxmlnum=jmp1130&amp;classa=A8-C1-31-MM-MM-04-03-02-0-0-0-0&amp;classno=MM_31_04/suh_0301_02_0002/suh_0301_02_0002_401_1.html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1871700" y="3168865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2721796" y="3703879"/>
            <a:ext cx="451775" cy="451775"/>
            <a:chOff x="6249485" y="2814376"/>
            <a:chExt cx="304024" cy="304024"/>
          </a:xfrm>
        </p:grpSpPr>
        <p:cxnSp>
          <p:nvCxnSpPr>
            <p:cNvPr id="49" name="직선 연결선 48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3553083" y="3356992"/>
            <a:ext cx="451775" cy="451775"/>
            <a:chOff x="6249485" y="2814376"/>
            <a:chExt cx="304024" cy="304024"/>
          </a:xfrm>
        </p:grpSpPr>
        <p:cxnSp>
          <p:nvCxnSpPr>
            <p:cNvPr id="52" name="직선 연결선 51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4004858" y="3835238"/>
            <a:ext cx="451775" cy="451775"/>
            <a:chOff x="6249485" y="2814376"/>
            <a:chExt cx="304024" cy="304024"/>
          </a:xfrm>
        </p:grpSpPr>
        <p:cxnSp>
          <p:nvCxnSpPr>
            <p:cNvPr id="56" name="직선 연결선 55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3545916" y="4142437"/>
            <a:ext cx="451775" cy="451775"/>
            <a:chOff x="6249485" y="2814376"/>
            <a:chExt cx="304024" cy="304024"/>
          </a:xfrm>
        </p:grpSpPr>
        <p:cxnSp>
          <p:nvCxnSpPr>
            <p:cNvPr id="59" name="직선 연결선 58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3101308" y="4540295"/>
            <a:ext cx="451775" cy="451775"/>
            <a:chOff x="6249485" y="2814376"/>
            <a:chExt cx="304024" cy="304024"/>
          </a:xfrm>
        </p:grpSpPr>
        <p:cxnSp>
          <p:nvCxnSpPr>
            <p:cNvPr id="62" name="직선 연결선 61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타원 63"/>
          <p:cNvSpPr/>
          <p:nvPr/>
        </p:nvSpPr>
        <p:spPr>
          <a:xfrm>
            <a:off x="4352283" y="3168865"/>
            <a:ext cx="535014" cy="53501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3608123" y="2627532"/>
            <a:ext cx="451775" cy="451775"/>
            <a:chOff x="6249485" y="2814376"/>
            <a:chExt cx="304024" cy="304024"/>
          </a:xfrm>
        </p:grpSpPr>
        <p:cxnSp>
          <p:nvCxnSpPr>
            <p:cNvPr id="72" name="직선 연결선 71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4108245" y="2187143"/>
            <a:ext cx="451775" cy="451775"/>
            <a:chOff x="6249485" y="2814376"/>
            <a:chExt cx="304024" cy="304024"/>
          </a:xfrm>
        </p:grpSpPr>
        <p:cxnSp>
          <p:nvCxnSpPr>
            <p:cNvPr id="80" name="직선 연결선 79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61998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2_6_8_02.png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2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21079"/>
              </p:ext>
            </p:extLst>
          </p:nvPr>
        </p:nvGraphicFramePr>
        <p:xfrm>
          <a:off x="179388" y="677323"/>
          <a:ext cx="8774172" cy="5235953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3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바람개비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36~37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종이의 차이점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36~37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사각형을 기준에 따라 분류하기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36~37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정사각형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36~37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정사각형 완성하기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36~37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직사각형 모양의 종이를 잘라 정사각형을 만들고 정사각형인지 확인하기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36~37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316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36~37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suh_h_0301_02_0007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393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정사각형 알아보기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26022" y="2163770"/>
            <a:ext cx="4582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네 각이 모두 직각이고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네 변의 길이가 모두 같은 사각형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9" y="230558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620036" y="2199774"/>
            <a:ext cx="1215660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정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사각형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050" y="1986270"/>
            <a:ext cx="360000" cy="355000"/>
          </a:xfrm>
          <a:prstGeom prst="rect">
            <a:avLst/>
          </a:prstGeom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055" y="2985625"/>
            <a:ext cx="2114845" cy="2076740"/>
          </a:xfrm>
          <a:prstGeom prst="rect">
            <a:avLst/>
          </a:prstGeom>
        </p:spPr>
      </p:pic>
      <p:graphicFrame>
        <p:nvGraphicFramePr>
          <p:cNvPr id="1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74206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2_6_4_01.sgv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04146" y="3032956"/>
            <a:ext cx="31399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수학의 힘을 키워요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56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14841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46~47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3"/>
          <p:cNvSpPr txBox="1"/>
          <p:nvPr/>
        </p:nvSpPr>
        <p:spPr>
          <a:xfrm>
            <a:off x="644499" y="1604119"/>
            <a:ext cx="61108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알맞은 말을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3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482121" y="52532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4800" y="4228414"/>
            <a:ext cx="5378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네 각이 모두            이고 네 변의 길이가 모두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          사각형을 정사각형이라고 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5" name="_x330364760" descr="EMB0000e55c40b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501" y="2155577"/>
            <a:ext cx="1921495" cy="19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 bwMode="auto">
          <a:xfrm>
            <a:off x="1022005" y="4726183"/>
            <a:ext cx="823685" cy="3319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같은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716" y="4946208"/>
            <a:ext cx="360000" cy="355000"/>
          </a:xfrm>
          <a:prstGeom prst="rect">
            <a:avLst/>
          </a:prstGeom>
        </p:spPr>
      </p:pic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411760" y="4322239"/>
            <a:ext cx="823685" cy="3319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직각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53" y="4147864"/>
            <a:ext cx="360000" cy="355000"/>
          </a:xfrm>
          <a:prstGeom prst="rect">
            <a:avLst/>
          </a:prstGeom>
        </p:spPr>
      </p:pic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256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2_6_4_01.sgv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1651746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61046" y="2132856"/>
            <a:ext cx="5136450" cy="1931555"/>
            <a:chOff x="1061046" y="2132856"/>
            <a:chExt cx="5136450" cy="1931555"/>
          </a:xfrm>
        </p:grpSpPr>
        <p:pic>
          <p:nvPicPr>
            <p:cNvPr id="2049" name="_x334603496" descr="EMB0000e55c40d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046" y="2132856"/>
              <a:ext cx="5136450" cy="1931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2030397" y="2780928"/>
              <a:ext cx="304954" cy="3306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98994" y="2924944"/>
              <a:ext cx="304954" cy="3306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</a:t>
              </a:r>
              <a:endPara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43253" y="2772702"/>
              <a:ext cx="304954" cy="3306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</a:t>
              </a:r>
              <a:endPara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TextBox 43"/>
          <p:cNvSpPr txBox="1"/>
          <p:nvPr/>
        </p:nvSpPr>
        <p:spPr>
          <a:xfrm>
            <a:off x="618706" y="1628800"/>
            <a:ext cx="611088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2000" dirty="0">
                <a:latin typeface="맑은 고딕"/>
                <a:ea typeface="맑은 고딕"/>
              </a:rPr>
              <a:t>정</a:t>
            </a:r>
            <a:r>
              <a:rPr lang="ko-KR" altLang="en-US" sz="2000" dirty="0" smtClean="0">
                <a:latin typeface="맑은 고딕"/>
                <a:ea typeface="맑은 고딕"/>
              </a:rPr>
              <a:t>사각형을 모두 찾아 </a:t>
            </a:r>
            <a:r>
              <a:rPr lang="ko-KR" altLang="en-US" sz="2000" dirty="0">
                <a:latin typeface="맑은 고딕"/>
                <a:ea typeface="맑은 고딕"/>
              </a:rPr>
              <a:t>기호를 써 </a:t>
            </a:r>
            <a:r>
              <a:rPr lang="ko-KR" altLang="en-US" sz="2000" dirty="0" smtClean="0">
                <a:latin typeface="맑은 고딕"/>
                <a:ea typeface="맑은 고딕"/>
              </a:rPr>
              <a:t>보시오</a:t>
            </a:r>
            <a:r>
              <a:rPr lang="en-US" altLang="ko-KR" sz="2000" dirty="0" smtClean="0">
                <a:latin typeface="맑은 고딕"/>
                <a:ea typeface="맑은 고딕"/>
              </a:rPr>
              <a:t>.</a:t>
            </a:r>
            <a:endParaRPr lang="en-US" altLang="ko-KR" sz="2000" dirty="0">
              <a:latin typeface="맑은 고딕"/>
              <a:ea typeface="맑은 고딕"/>
            </a:endParaRPr>
          </a:p>
        </p:txBody>
      </p:sp>
      <p:pic>
        <p:nvPicPr>
          <p:cNvPr id="59" name="Picture 6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684605" y="5262045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81183" y="1768650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24247" y="5328201"/>
            <a:ext cx="1080120" cy="25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12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4595251" y="5257663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8" name="타원 77"/>
          <p:cNvSpPr/>
          <p:nvPr/>
        </p:nvSpPr>
        <p:spPr>
          <a:xfrm>
            <a:off x="251520" y="5036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#2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536336" y="5036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#4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4506464" y="50278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12760" y="20798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18" name="TextBox 37"/>
          <p:cNvSpPr txBox="1"/>
          <p:nvPr/>
        </p:nvSpPr>
        <p:spPr>
          <a:xfrm>
            <a:off x="7018371" y="964092"/>
            <a:ext cx="212562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이미지에 텍스트는 지우고 새로 쓰기</a:t>
            </a:r>
            <a:r>
              <a:rPr lang="en-US" altLang="ko-KR" sz="1000" dirty="0">
                <a:latin typeface="맑은 고딕"/>
                <a:ea typeface="맑은 고딕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 sz="1000" dirty="0" err="1">
                <a:latin typeface="맑은 고딕"/>
                <a:ea typeface="맑은 고딕"/>
              </a:rPr>
              <a:t>활동지</a:t>
            </a:r>
            <a:r>
              <a:rPr lang="ko-KR" altLang="en-US" sz="1000" dirty="0">
                <a:latin typeface="맑은 고딕"/>
                <a:ea typeface="맑은 고딕"/>
              </a:rPr>
              <a:t> 다운로드 버튼</a:t>
            </a:r>
            <a:r>
              <a:rPr lang="en-US" altLang="ko-KR" sz="1000" dirty="0">
                <a:latin typeface="맑은 고딕"/>
                <a:ea typeface="맑은 고딕"/>
              </a:rPr>
              <a:t>(1~3</a:t>
            </a:r>
            <a:r>
              <a:rPr lang="ko-KR" altLang="en-US" sz="1000" dirty="0">
                <a:latin typeface="맑은 고딕"/>
                <a:ea typeface="맑은 고딕"/>
              </a:rPr>
              <a:t>번</a:t>
            </a:r>
            <a:r>
              <a:rPr lang="en-US" altLang="ko-KR" sz="1000" dirty="0">
                <a:latin typeface="맑은 고딕"/>
                <a:ea typeface="맑은 고딕"/>
              </a:rPr>
              <a:t>)</a:t>
            </a:r>
            <a:br>
              <a:rPr lang="en-US" altLang="ko-KR" sz="1000" dirty="0">
                <a:latin typeface="맑은 고딕"/>
                <a:ea typeface="맑은 고딕"/>
              </a:rPr>
            </a:b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풀이 확인 버튼 클릭 시 풀이 팝업 창 </a:t>
            </a:r>
            <a:r>
              <a:rPr lang="en-US" altLang="ko-KR" sz="1000" dirty="0">
                <a:latin typeface="맑은 고딕"/>
                <a:ea typeface="맑은 고딕"/>
              </a:rPr>
              <a:t>(</a:t>
            </a:r>
            <a:r>
              <a:rPr lang="ko-KR" altLang="en-US" sz="1000" dirty="0">
                <a:latin typeface="맑은 고딕"/>
                <a:ea typeface="맑은 고딕"/>
              </a:rPr>
              <a:t>다음 슬라이드</a:t>
            </a:r>
            <a:r>
              <a:rPr lang="en-US" altLang="ko-KR" sz="1000" dirty="0">
                <a:latin typeface="맑은 고딕"/>
                <a:ea typeface="맑은 고딕"/>
              </a:rPr>
              <a:t>)</a:t>
            </a:r>
            <a:br>
              <a:rPr lang="en-US" altLang="ko-KR" sz="1000" dirty="0">
                <a:latin typeface="맑은 고딕"/>
                <a:ea typeface="맑은 고딕"/>
              </a:rPr>
            </a:b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정답 확인 시 정답 표시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  <a:br>
              <a:rPr lang="en-US" altLang="ko-KR" sz="1000" dirty="0">
                <a:latin typeface="맑은 고딕"/>
                <a:ea typeface="맑은 고딕"/>
              </a:rPr>
            </a:b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/>
            <a:endParaRPr lang="en-US" altLang="ko-KR" sz="1000" dirty="0">
              <a:latin typeface="맑은 고딕"/>
              <a:ea typeface="맑은 고딕"/>
            </a:endParaRPr>
          </a:p>
        </p:txBody>
      </p:sp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83552" y="4507352"/>
            <a:ext cx="1148388" cy="39781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24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다</a:t>
            </a:r>
            <a:endParaRPr lang="ko-KR" altLang="en-US" sz="2400" b="1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815956" y="4271114"/>
            <a:ext cx="360000" cy="355000"/>
          </a:xfrm>
          <a:prstGeom prst="rect">
            <a:avLst/>
          </a:prstGeom>
        </p:spPr>
      </p:pic>
      <p:graphicFrame>
        <p:nvGraphicFramePr>
          <p:cNvPr id="4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9230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269.jpg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\app\resource\contents\lesson02\ops\2\images\2_6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34603496" descr="EMB0000e55c40d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46" y="2132856"/>
            <a:ext cx="5136450" cy="193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43"/>
          <p:cNvSpPr txBox="1"/>
          <p:nvPr/>
        </p:nvSpPr>
        <p:spPr>
          <a:xfrm>
            <a:off x="618706" y="1628800"/>
            <a:ext cx="611088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2000" dirty="0">
                <a:latin typeface="맑은 고딕"/>
                <a:ea typeface="맑은 고딕"/>
              </a:rPr>
              <a:t>정</a:t>
            </a:r>
            <a:r>
              <a:rPr lang="ko-KR" altLang="en-US" sz="2000" dirty="0" smtClean="0">
                <a:latin typeface="맑은 고딕"/>
                <a:ea typeface="맑은 고딕"/>
              </a:rPr>
              <a:t>사각형을 모두 찾아 </a:t>
            </a:r>
            <a:r>
              <a:rPr lang="ko-KR" altLang="en-US" sz="2000" dirty="0">
                <a:latin typeface="맑은 고딕"/>
                <a:ea typeface="맑은 고딕"/>
              </a:rPr>
              <a:t>기호를 써 </a:t>
            </a:r>
            <a:r>
              <a:rPr lang="ko-KR" altLang="en-US" sz="2000" dirty="0" smtClean="0">
                <a:latin typeface="맑은 고딕"/>
                <a:ea typeface="맑은 고딕"/>
              </a:rPr>
              <a:t>보시오</a:t>
            </a:r>
            <a:r>
              <a:rPr lang="en-US" altLang="ko-KR" sz="2000" dirty="0" smtClean="0">
                <a:latin typeface="맑은 고딕"/>
                <a:ea typeface="맑은 고딕"/>
              </a:rPr>
              <a:t>.</a:t>
            </a:r>
            <a:endParaRPr lang="en-US" altLang="ko-KR" sz="2000" dirty="0">
              <a:latin typeface="맑은 고딕"/>
              <a:ea typeface="맑은 고딕"/>
            </a:endParaRPr>
          </a:p>
        </p:txBody>
      </p:sp>
      <p:pic>
        <p:nvPicPr>
          <p:cNvPr id="59" name="Picture 6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684605" y="5262045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81183" y="1768650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24247" y="5328201"/>
            <a:ext cx="1080120" cy="25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12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4595251" y="5257663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2" name="직사각형 91"/>
          <p:cNvSpPr/>
          <p:nvPr/>
        </p:nvSpPr>
        <p:spPr>
          <a:xfrm>
            <a:off x="2782011" y="4533801"/>
            <a:ext cx="1267709" cy="4954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err="1" smtClean="0">
                <a:solidFill>
                  <a:schemeClr val="tx2"/>
                </a:solidFill>
                <a:latin typeface="맑은 고딕"/>
                <a:ea typeface="맑은 고딕"/>
              </a:rPr>
              <a:t>가,다</a:t>
            </a:r>
            <a:endParaRPr lang="ko-KR" altLang="en-US" sz="2400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pic>
        <p:nvPicPr>
          <p:cNvPr id="98" name="Picture 4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2277955" y="4591453"/>
            <a:ext cx="486479" cy="41779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30397" y="2810299"/>
            <a:ext cx="304954" cy="3306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98994" y="2967538"/>
            <a:ext cx="304954" cy="3306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43253" y="2772702"/>
            <a:ext cx="304954" cy="3306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2" name="그룹 57"/>
          <p:cNvGrpSpPr/>
          <p:nvPr/>
        </p:nvGrpSpPr>
        <p:grpSpPr>
          <a:xfrm>
            <a:off x="164959" y="2435880"/>
            <a:ext cx="6667165" cy="2781265"/>
            <a:chOff x="179512" y="2613652"/>
            <a:chExt cx="6667165" cy="2659638"/>
          </a:xfrm>
        </p:grpSpPr>
        <p:sp>
          <p:nvSpPr>
            <p:cNvPr id="43" name="직각 삼각형 5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직사각형 5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alphaModFix/>
              <a:lum/>
            </a:blip>
            <a:srcRect/>
            <a:stretch>
              <a:fillRect/>
            </a:stretch>
          </p:blipFill>
          <p:spPr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6" name="TextBox 1"/>
          <p:cNvSpPr txBox="1"/>
          <p:nvPr/>
        </p:nvSpPr>
        <p:spPr>
          <a:xfrm>
            <a:off x="4211960" y="2888940"/>
            <a:ext cx="255628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맑은 고딕"/>
                <a:ea typeface="맑은 고딕"/>
              </a:rPr>
              <a:t>네 각이 모두 </a:t>
            </a:r>
            <a:r>
              <a:rPr lang="ko-KR" altLang="en-US" sz="1800" dirty="0" smtClean="0">
                <a:latin typeface="맑은 고딕"/>
                <a:ea typeface="맑은 고딕"/>
              </a:rPr>
              <a:t>직각이고 네 변의 길이가 모두 같은 사각형을 정사각형이라 </a:t>
            </a:r>
            <a:r>
              <a:rPr lang="ko-KR" altLang="en-US" sz="1800" dirty="0">
                <a:latin typeface="맑은 고딕"/>
                <a:ea typeface="맑은 고딕"/>
              </a:rPr>
              <a:t>하므로 </a:t>
            </a:r>
            <a:r>
              <a:rPr lang="ko-KR" altLang="en-US" sz="1800" dirty="0" smtClean="0">
                <a:latin typeface="맑은 고딕"/>
                <a:ea typeface="맑은 고딕"/>
              </a:rPr>
              <a:t>정사각형은 나, 다입니다</a:t>
            </a:r>
            <a:r>
              <a:rPr lang="en-US" altLang="ko-KR" sz="1800" dirty="0" smtClean="0">
                <a:latin typeface="맑은 고딕"/>
                <a:ea typeface="맑은 고딕"/>
              </a:rPr>
              <a:t>.</a:t>
            </a:r>
            <a:endParaRPr lang="ko-KR" altLang="en-US" sz="1800" dirty="0">
              <a:latin typeface="맑은 고딕"/>
              <a:ea typeface="맑은 고딕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 smtClean="0">
              <a:latin typeface="맑은 고딕"/>
              <a:ea typeface="맑은 고딕"/>
            </a:endParaRPr>
          </a:p>
          <a:p>
            <a:pPr marL="228600" indent="-228600" algn="just"/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/>
            <a:r>
              <a:rPr lang="en-US" altLang="ko-KR" sz="1000" dirty="0" smtClean="0">
                <a:latin typeface="맑은 고딕"/>
                <a:ea typeface="맑은 고딕"/>
              </a:rPr>
              <a:t>1. </a:t>
            </a:r>
            <a:r>
              <a:rPr lang="ko-KR" altLang="en-US" sz="1000" dirty="0" smtClean="0">
                <a:latin typeface="맑은 고딕"/>
                <a:ea typeface="맑은 고딕"/>
              </a:rPr>
              <a:t>삽화 위에 직각 표시와 화살표 표시</a:t>
            </a:r>
            <a:r>
              <a:rPr lang="en-US" altLang="ko-KR" sz="1000" dirty="0" smtClean="0">
                <a:latin typeface="맑은 고딕"/>
                <a:ea typeface="맑은 고딕"/>
              </a:rPr>
              <a:t>.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3725" y="3100622"/>
            <a:ext cx="3859091" cy="1596326"/>
            <a:chOff x="283725" y="3100622"/>
            <a:chExt cx="3859091" cy="1596326"/>
          </a:xfrm>
        </p:grpSpPr>
        <p:pic>
          <p:nvPicPr>
            <p:cNvPr id="112" name="_x334603496" descr="EMB0000e55c40d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25" y="3100622"/>
              <a:ext cx="3859091" cy="1596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3" name="그룹 104"/>
            <p:cNvGrpSpPr/>
            <p:nvPr/>
          </p:nvGrpSpPr>
          <p:grpSpPr>
            <a:xfrm>
              <a:off x="3168848" y="3384375"/>
              <a:ext cx="179524" cy="180020"/>
              <a:chOff x="647552" y="1844824"/>
              <a:chExt cx="252040" cy="252040"/>
            </a:xfrm>
          </p:grpSpPr>
          <p:cxnSp>
            <p:nvCxnSpPr>
              <p:cNvPr id="114" name="직선 연결선 105"/>
              <p:cNvCxnSpPr/>
              <p:nvPr/>
            </p:nvCxnSpPr>
            <p:spPr>
              <a:xfrm>
                <a:off x="647552" y="2096852"/>
                <a:ext cx="25204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06"/>
              <p:cNvCxnSpPr/>
              <p:nvPr/>
            </p:nvCxnSpPr>
            <p:spPr>
              <a:xfrm rot="16200000">
                <a:off x="763960" y="1970844"/>
                <a:ext cx="25204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04"/>
            <p:cNvGrpSpPr/>
            <p:nvPr/>
          </p:nvGrpSpPr>
          <p:grpSpPr>
            <a:xfrm rot="5400000">
              <a:off x="3708151" y="3384127"/>
              <a:ext cx="179524" cy="180020"/>
              <a:chOff x="647552" y="1844824"/>
              <a:chExt cx="252040" cy="252040"/>
            </a:xfrm>
          </p:grpSpPr>
          <p:cxnSp>
            <p:nvCxnSpPr>
              <p:cNvPr id="117" name="직선 연결선 105"/>
              <p:cNvCxnSpPr/>
              <p:nvPr/>
            </p:nvCxnSpPr>
            <p:spPr>
              <a:xfrm>
                <a:off x="647552" y="2096852"/>
                <a:ext cx="25204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06"/>
              <p:cNvCxnSpPr/>
              <p:nvPr/>
            </p:nvCxnSpPr>
            <p:spPr>
              <a:xfrm rot="16200000">
                <a:off x="763960" y="1970844"/>
                <a:ext cx="25204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04"/>
            <p:cNvGrpSpPr/>
            <p:nvPr/>
          </p:nvGrpSpPr>
          <p:grpSpPr>
            <a:xfrm rot="10800000">
              <a:off x="3708400" y="3969059"/>
              <a:ext cx="179524" cy="180020"/>
              <a:chOff x="647552" y="1844824"/>
              <a:chExt cx="252040" cy="252040"/>
            </a:xfrm>
          </p:grpSpPr>
          <p:cxnSp>
            <p:nvCxnSpPr>
              <p:cNvPr id="121" name="직선 연결선 105"/>
              <p:cNvCxnSpPr/>
              <p:nvPr/>
            </p:nvCxnSpPr>
            <p:spPr>
              <a:xfrm>
                <a:off x="647552" y="2096852"/>
                <a:ext cx="25204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06"/>
              <p:cNvCxnSpPr/>
              <p:nvPr/>
            </p:nvCxnSpPr>
            <p:spPr>
              <a:xfrm rot="16200000">
                <a:off x="763960" y="1970844"/>
                <a:ext cx="25204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그룹 104"/>
            <p:cNvGrpSpPr/>
            <p:nvPr/>
          </p:nvGrpSpPr>
          <p:grpSpPr>
            <a:xfrm rot="16200000">
              <a:off x="3168092" y="3968812"/>
              <a:ext cx="179524" cy="180020"/>
              <a:chOff x="647552" y="1844824"/>
              <a:chExt cx="252040" cy="252040"/>
            </a:xfrm>
          </p:grpSpPr>
          <p:cxnSp>
            <p:nvCxnSpPr>
              <p:cNvPr id="124" name="직선 연결선 105"/>
              <p:cNvCxnSpPr/>
              <p:nvPr/>
            </p:nvCxnSpPr>
            <p:spPr>
              <a:xfrm>
                <a:off x="647552" y="2096852"/>
                <a:ext cx="25204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06"/>
              <p:cNvCxnSpPr/>
              <p:nvPr/>
            </p:nvCxnSpPr>
            <p:spPr>
              <a:xfrm rot="16200000">
                <a:off x="763960" y="1970844"/>
                <a:ext cx="25204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/>
            <p:cNvGrpSpPr/>
            <p:nvPr/>
          </p:nvGrpSpPr>
          <p:grpSpPr>
            <a:xfrm>
              <a:off x="2011993" y="3424567"/>
              <a:ext cx="904680" cy="975188"/>
              <a:chOff x="2011993" y="3424567"/>
              <a:chExt cx="904680" cy="975188"/>
            </a:xfrm>
          </p:grpSpPr>
          <p:grpSp>
            <p:nvGrpSpPr>
              <p:cNvPr id="127" name="그룹 104"/>
              <p:cNvGrpSpPr/>
              <p:nvPr/>
            </p:nvGrpSpPr>
            <p:grpSpPr>
              <a:xfrm rot="18900000">
                <a:off x="2011993" y="3805839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37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그룹 104"/>
              <p:cNvGrpSpPr/>
              <p:nvPr/>
            </p:nvGrpSpPr>
            <p:grpSpPr>
              <a:xfrm rot="2700000">
                <a:off x="2377109" y="3424319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35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그룹 104"/>
              <p:cNvGrpSpPr/>
              <p:nvPr/>
            </p:nvGrpSpPr>
            <p:grpSpPr>
              <a:xfrm rot="8100000">
                <a:off x="2737149" y="3823939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33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그룹 104"/>
              <p:cNvGrpSpPr/>
              <p:nvPr/>
            </p:nvGrpSpPr>
            <p:grpSpPr>
              <a:xfrm rot="13500000">
                <a:off x="2377109" y="4219983"/>
                <a:ext cx="179524" cy="180020"/>
                <a:chOff x="647552" y="1844824"/>
                <a:chExt cx="252040" cy="252040"/>
              </a:xfrm>
            </p:grpSpPr>
            <p:cxnSp>
              <p:nvCxnSpPr>
                <p:cNvPr id="131" name="직선 연결선 105"/>
                <p:cNvCxnSpPr/>
                <p:nvPr/>
              </p:nvCxnSpPr>
              <p:spPr>
                <a:xfrm>
                  <a:off x="647552" y="2096852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06"/>
                <p:cNvCxnSpPr/>
                <p:nvPr/>
              </p:nvCxnSpPr>
              <p:spPr>
                <a:xfrm rot="16200000">
                  <a:off x="763960" y="1970844"/>
                  <a:ext cx="25204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9" name="직선 화살표 연결선 138"/>
            <p:cNvCxnSpPr/>
            <p:nvPr/>
          </p:nvCxnSpPr>
          <p:spPr bwMode="auto">
            <a:xfrm>
              <a:off x="3165494" y="3279685"/>
              <a:ext cx="77152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40" name="직선 화살표 연결선 139"/>
            <p:cNvCxnSpPr/>
            <p:nvPr/>
          </p:nvCxnSpPr>
          <p:spPr bwMode="auto">
            <a:xfrm rot="5400000">
              <a:off x="3574610" y="3763119"/>
              <a:ext cx="77152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41" name="직선 화살표 연결선 140"/>
            <p:cNvCxnSpPr/>
            <p:nvPr/>
          </p:nvCxnSpPr>
          <p:spPr bwMode="auto">
            <a:xfrm rot="2700000">
              <a:off x="2383398" y="3615284"/>
              <a:ext cx="77152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42" name="직선 화살표 연결선 141"/>
            <p:cNvCxnSpPr/>
            <p:nvPr/>
          </p:nvCxnSpPr>
          <p:spPr bwMode="auto">
            <a:xfrm rot="8100000">
              <a:off x="2359109" y="4246144"/>
              <a:ext cx="77152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43" name="TextBox 142"/>
            <p:cNvSpPr txBox="1"/>
            <p:nvPr/>
          </p:nvSpPr>
          <p:spPr>
            <a:xfrm>
              <a:off x="998063" y="3623331"/>
              <a:ext cx="252028" cy="2543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335392" y="3780014"/>
              <a:ext cx="252028" cy="2543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</a:t>
              </a:r>
              <a:endPara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433174" y="3635939"/>
              <a:ext cx="252028" cy="2543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</a:t>
              </a:r>
              <a:endPara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타원 145"/>
          <p:cNvSpPr/>
          <p:nvPr/>
        </p:nvSpPr>
        <p:spPr>
          <a:xfrm>
            <a:off x="180956" y="29332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347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330207520" descr="EMB0000e55c40d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25" y="2626046"/>
            <a:ext cx="3526869" cy="22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lvl="0"/>
            <a:r>
              <a:rPr lang="ko-KR" altLang="en-US" sz="2000" dirty="0">
                <a:latin typeface="맑은 고딕"/>
                <a:ea typeface="맑은 고딕"/>
              </a:rPr>
              <a:t>주어진 선분을 이용하여 </a:t>
            </a:r>
            <a:r>
              <a:rPr lang="ko-KR" altLang="en-US" sz="2000" dirty="0" smtClean="0">
                <a:latin typeface="맑은 고딕"/>
                <a:ea typeface="맑은 고딕"/>
              </a:rPr>
              <a:t>정사각형을 </a:t>
            </a:r>
            <a:r>
              <a:rPr lang="ko-KR" altLang="en-US" sz="2000" dirty="0">
                <a:latin typeface="맑은 고딕"/>
                <a:ea typeface="맑은 고딕"/>
              </a:rPr>
              <a:t>완성해 </a:t>
            </a:r>
            <a:r>
              <a:rPr lang="ko-KR" altLang="en-US" sz="2000" dirty="0" smtClean="0">
                <a:latin typeface="맑은 고딕"/>
                <a:ea typeface="맑은 고딕"/>
              </a:rPr>
              <a:t>보시오</a:t>
            </a:r>
            <a:r>
              <a:rPr lang="en-US" altLang="ko-KR" sz="2000" dirty="0" smtClean="0">
                <a:latin typeface="맑은 고딕"/>
                <a:ea typeface="맑은 고딕"/>
              </a:rPr>
              <a:t>.</a:t>
            </a:r>
            <a:endParaRPr lang="en-US" altLang="ko-KR" sz="2000" dirty="0">
              <a:latin typeface="맑은 고딕"/>
              <a:ea typeface="맑은 고딕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7018371" y="1092168"/>
            <a:ext cx="2125629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err="1">
                <a:latin typeface="맑은 고딕"/>
                <a:ea typeface="맑은 고딕"/>
              </a:rPr>
              <a:t>활동지</a:t>
            </a:r>
            <a:r>
              <a:rPr lang="ko-KR" altLang="en-US" sz="1000" dirty="0">
                <a:latin typeface="맑은 고딕"/>
                <a:ea typeface="맑은 고딕"/>
              </a:rPr>
              <a:t> 다운로드 버튼</a:t>
            </a:r>
            <a:r>
              <a:rPr lang="en-US" altLang="ko-KR" sz="1000" dirty="0">
                <a:latin typeface="맑은 고딕"/>
                <a:ea typeface="맑은 고딕"/>
              </a:rPr>
              <a:t>(1~3</a:t>
            </a:r>
            <a:r>
              <a:rPr lang="ko-KR" altLang="en-US" sz="1000" dirty="0">
                <a:latin typeface="맑은 고딕"/>
                <a:ea typeface="맑은 고딕"/>
              </a:rPr>
              <a:t>번</a:t>
            </a:r>
            <a:r>
              <a:rPr lang="en-US" altLang="ko-KR" sz="1000" dirty="0">
                <a:latin typeface="맑은 고딕"/>
                <a:ea typeface="맑은 고딕"/>
              </a:rPr>
              <a:t>)</a:t>
            </a:r>
            <a:br>
              <a:rPr lang="en-US" altLang="ko-KR" sz="1000" dirty="0">
                <a:latin typeface="맑은 고딕"/>
                <a:ea typeface="맑은 고딕"/>
              </a:rPr>
            </a:br>
            <a:endParaRPr lang="en-US" altLang="ko-KR" sz="1000" dirty="0">
              <a:latin typeface="맑은 고딕"/>
              <a:ea typeface="맑은 고딕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노란색 부분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노란색 반짝거리는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해당 부분을 마우스로 드래그하면 선 긋기 기능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2_6_05.html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화면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277313" y="5081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타원 111"/>
          <p:cNvSpPr/>
          <p:nvPr/>
        </p:nvSpPr>
        <p:spPr>
          <a:xfrm>
            <a:off x="2483683" y="26538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7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49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642927" y="2924944"/>
            <a:ext cx="274588" cy="274588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4405938" y="2924944"/>
            <a:ext cx="274588" cy="274588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723918" y="20495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4985503" y="2048772"/>
            <a:ext cx="1717174" cy="249406"/>
            <a:chOff x="4233887" y="2197503"/>
            <a:chExt cx="1717174" cy="249406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4233887" y="2197503"/>
              <a:ext cx="1717174" cy="249406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4233887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689140"/>
            <a:ext cx="1651668" cy="10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5684605" y="5262045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55209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dirty="0" smtClean="0">
                <a:latin typeface="맑은 고딕"/>
                <a:ea typeface="맑은 고딕"/>
              </a:rPr>
              <a:t>설명하고 있는 도형의 이름을 쓰시오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순서도: 대체 처리 34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2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3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915816" y="4613532"/>
            <a:ext cx="1224136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맑은 고딕"/>
                <a:ea typeface="맑은 고딕"/>
              </a:rPr>
              <a:t>정</a:t>
            </a:r>
            <a:r>
              <a:rPr lang="ko-KR" altLang="en-US" sz="2000" b="1" dirty="0" smtClean="0">
                <a:solidFill>
                  <a:schemeClr val="tx2"/>
                </a:solidFill>
                <a:latin typeface="맑은 고딕"/>
                <a:ea typeface="맑은 고딕"/>
              </a:rPr>
              <a:t>사각형</a:t>
            </a:r>
            <a:endParaRPr lang="ko-KR" altLang="en-US" sz="2000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995976" y="4478156"/>
            <a:ext cx="360000" cy="355000"/>
          </a:xfrm>
          <a:prstGeom prst="rect">
            <a:avLst/>
          </a:prstGeom>
        </p:spPr>
      </p:pic>
      <p:pic>
        <p:nvPicPr>
          <p:cNvPr id="87" name="Picture 1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8" name="타원 75"/>
          <p:cNvSpPr/>
          <p:nvPr/>
        </p:nvSpPr>
        <p:spPr>
          <a:xfrm>
            <a:off x="4472808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9" name="타원 77"/>
          <p:cNvSpPr/>
          <p:nvPr/>
        </p:nvSpPr>
        <p:spPr>
          <a:xfrm>
            <a:off x="5636839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4</a:t>
            </a:r>
          </a:p>
        </p:txBody>
      </p:sp>
      <p:pic>
        <p:nvPicPr>
          <p:cNvPr id="90" name="Picture 7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5688124" y="3298315"/>
            <a:ext cx="914153" cy="9141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모서리가 둥근 사각형 설명선 54"/>
          <p:cNvSpPr/>
          <p:nvPr/>
        </p:nvSpPr>
        <p:spPr>
          <a:xfrm>
            <a:off x="1836144" y="3316717"/>
            <a:ext cx="3672892" cy="796359"/>
          </a:xfrm>
          <a:prstGeom prst="wedgeRoundRectCallout">
            <a:avLst>
              <a:gd name="adj1" fmla="val 55960"/>
              <a:gd name="adj2" fmla="val 2375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네 변의 길이가 모두 같고 </a:t>
            </a:r>
            <a:endParaRPr lang="en-US" altLang="ko-KR" sz="200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네 각이 모두 직각이야</a:t>
            </a:r>
            <a:r>
              <a:rPr lang="en-US" altLang="ko-KR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2" name="모서리가 둥근 사각형 설명선 57"/>
          <p:cNvSpPr/>
          <p:nvPr/>
        </p:nvSpPr>
        <p:spPr>
          <a:xfrm>
            <a:off x="1744905" y="2168860"/>
            <a:ext cx="4299057" cy="888402"/>
          </a:xfrm>
          <a:prstGeom prst="wedgeRoundRectCallout">
            <a:avLst>
              <a:gd name="adj1" fmla="val -55530"/>
              <a:gd name="adj2" fmla="val 16685"/>
              <a:gd name="adj3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개의 선분으로 둘러싸인 </a:t>
            </a:r>
            <a:r>
              <a:rPr lang="ko-KR" altLang="en-US" sz="2000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도형이야</a:t>
            </a:r>
            <a:r>
              <a:rPr lang="en-US" altLang="ko-KR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93" name="Picture 8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669515" y="2204142"/>
            <a:ext cx="914153" cy="9141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타원 75"/>
          <p:cNvSpPr/>
          <p:nvPr/>
        </p:nvSpPr>
        <p:spPr>
          <a:xfrm>
            <a:off x="395536" y="20248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i="0" spc="5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 i="0" spc="5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기존 </a:t>
            </a:r>
            <a:r>
              <a:rPr lang="ko-KR" altLang="en-US" sz="1000" dirty="0" err="1">
                <a:latin typeface="맑은 고딕"/>
                <a:ea typeface="맑은 고딕"/>
              </a:rPr>
              <a:t>개발물</a:t>
            </a:r>
            <a:r>
              <a:rPr lang="ko-KR" altLang="en-US" sz="1000" dirty="0">
                <a:latin typeface="맑은 고딕"/>
                <a:ea typeface="맑은 고딕"/>
              </a:rPr>
              <a:t> 활용</a:t>
            </a:r>
            <a:r>
              <a:rPr lang="en-US" altLang="ko-KR" sz="1000" dirty="0">
                <a:latin typeface="맑은 고딕"/>
                <a:ea typeface="맑은 고딕"/>
              </a:rPr>
              <a:t>(4~8</a:t>
            </a:r>
            <a:r>
              <a:rPr lang="ko-KR" altLang="en-US" sz="1000" dirty="0">
                <a:latin typeface="맑은 고딕"/>
                <a:ea typeface="맑은 고딕"/>
              </a:rPr>
              <a:t>번</a:t>
            </a:r>
            <a:r>
              <a:rPr lang="en-US" altLang="ko-KR" sz="1000" dirty="0" smtClean="0">
                <a:latin typeface="맑은 고딕"/>
                <a:ea typeface="맑은 고딕"/>
              </a:rPr>
              <a:t>)</a:t>
            </a:r>
            <a:br>
              <a:rPr lang="en-US" altLang="ko-KR" sz="1000" dirty="0" smtClean="0">
                <a:latin typeface="맑은 고딕"/>
                <a:ea typeface="맑은 고딕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7"/>
              </a:rPr>
              <a:t>https://e.tsherpa.co.kr/webdata/MultiMedia/Flash/2020/curri/index.html?flashxmlnum=youblue86&amp;classa=A8-C1-31-MM-MM-04-03-07-0-0-0-0&amp;classno=MM_31_04/suh_0301_02_0007/suh_0301_02_0007_401_1.html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/>
                <a:ea typeface="맑은 고딕"/>
              </a:rPr>
              <a:t>삽화 대신 </a:t>
            </a:r>
            <a:r>
              <a:rPr lang="ko-KR" altLang="en-US" sz="1000" dirty="0" err="1" smtClean="0">
                <a:latin typeface="맑은 고딕"/>
                <a:ea typeface="맑은 고딕"/>
              </a:rPr>
              <a:t>지니프렌즈</a:t>
            </a:r>
            <a:r>
              <a:rPr lang="ko-KR" altLang="en-US" sz="1000" dirty="0" smtClean="0"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latin typeface="맑은 고딕"/>
                <a:ea typeface="맑은 고딕"/>
              </a:rPr>
              <a:t>캐릭터 사용</a:t>
            </a:r>
            <a:r>
              <a:rPr lang="en-US" altLang="ko-KR" sz="1000" dirty="0">
                <a:latin typeface="맑은 고딕"/>
                <a:ea typeface="맑은 고딕"/>
              </a:rPr>
              <a:t>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풀이 확인 클릭 시 풀이 화면 보임</a:t>
            </a:r>
            <a:r>
              <a:rPr lang="en-US" altLang="ko-KR" sz="1000" dirty="0">
                <a:latin typeface="맑은 고딕"/>
                <a:ea typeface="맑은 고딕"/>
              </a:rPr>
              <a:t>. (</a:t>
            </a:r>
            <a:r>
              <a:rPr lang="ko-KR" altLang="en-US" sz="1000" dirty="0">
                <a:latin typeface="맑은 고딕"/>
                <a:ea typeface="맑은 고딕"/>
              </a:rPr>
              <a:t>다음 슬라이드</a:t>
            </a:r>
            <a:r>
              <a:rPr lang="en-US" altLang="ko-KR" sz="1000" dirty="0">
                <a:latin typeface="맑은 고딕"/>
                <a:ea typeface="맑은 고딕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답 칸 클릭하면 답 나타남</a:t>
            </a:r>
            <a:r>
              <a:rPr lang="en-US" altLang="ko-KR" sz="1000" dirty="0">
                <a:latin typeface="맑은 고딕"/>
                <a:ea typeface="맑은 고딕"/>
              </a:rPr>
              <a:t>. </a:t>
            </a:r>
            <a:r>
              <a:rPr lang="ko-KR" altLang="en-US" sz="1000" dirty="0">
                <a:latin typeface="맑은 고딕"/>
                <a:ea typeface="맑은 고딕"/>
              </a:rPr>
              <a:t>정답 확인 버튼은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latin typeface="맑은 고딕"/>
                <a:ea typeface="맑은 고딕"/>
              </a:rPr>
              <a:t>정답 가리기로 </a:t>
            </a:r>
            <a:r>
              <a:rPr lang="ko-KR" altLang="en-US" sz="1000" dirty="0" err="1">
                <a:latin typeface="맑은 고딕"/>
                <a:ea typeface="맑은 고딕"/>
              </a:rPr>
              <a:t>토글</a:t>
            </a:r>
            <a:r>
              <a:rPr lang="ko-KR" altLang="en-US" sz="1000" dirty="0">
                <a:latin typeface="맑은 고딕"/>
                <a:ea typeface="맑은 고딕"/>
              </a:rPr>
              <a:t> 됨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  <a:endParaRPr lang="ko-KR" altLang="en-US" sz="1000" dirty="0">
              <a:latin typeface="맑은 고딕"/>
              <a:ea typeface="맑은 고딕"/>
            </a:endParaRPr>
          </a:p>
        </p:txBody>
      </p:sp>
      <p:pic>
        <p:nvPicPr>
          <p:cNvPr id="97" name="Picture 6"/>
          <p:cNvPicPr>
            <a:picLocks noChangeAspect="1" noChangeArrowheads="1"/>
          </p:cNvPicPr>
          <p:nvPr/>
        </p:nvPicPr>
        <p:blipFill rotWithShape="1">
          <a:blip r:embed="rId8">
            <a:alphaModFix/>
            <a:lum/>
          </a:blip>
          <a:srcRect/>
          <a:stretch>
            <a:fillRect/>
          </a:stretch>
        </p:blipFill>
        <p:spPr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97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dirty="0" smtClean="0">
                <a:latin typeface="맑은 고딕"/>
                <a:ea typeface="맑은 고딕"/>
              </a:rPr>
              <a:t>설명하고 있는 도형의 이름을 쓰시오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순서도: 대체 처리 34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2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3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131840" y="4577528"/>
            <a:ext cx="1224136" cy="4356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맑은 고딕"/>
                <a:ea typeface="맑은 고딕"/>
              </a:rPr>
              <a:t>정</a:t>
            </a:r>
            <a:r>
              <a:rPr lang="ko-KR" altLang="en-US" sz="2000" b="1" dirty="0" smtClean="0">
                <a:solidFill>
                  <a:schemeClr val="tx2"/>
                </a:solidFill>
                <a:latin typeface="맑은 고딕"/>
                <a:ea typeface="맑은 고딕"/>
              </a:rPr>
              <a:t>사각형</a:t>
            </a:r>
            <a:endParaRPr lang="ko-KR" altLang="en-US" sz="2000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212000" y="4442152"/>
            <a:ext cx="360000" cy="355000"/>
          </a:xfrm>
          <a:prstGeom prst="rect">
            <a:avLst/>
          </a:prstGeom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2591780" y="4593578"/>
            <a:ext cx="486479" cy="4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Picture 1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0" name="Picture 7"/>
          <p:cNvPicPr>
            <a:picLocks noChangeAspect="1" noChangeArrowheads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5688124" y="3298315"/>
            <a:ext cx="914153" cy="914153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모서리가 둥근 사각형 설명선 54"/>
          <p:cNvSpPr/>
          <p:nvPr/>
        </p:nvSpPr>
        <p:spPr>
          <a:xfrm>
            <a:off x="1836144" y="3316717"/>
            <a:ext cx="3672892" cy="796359"/>
          </a:xfrm>
          <a:prstGeom prst="wedgeRoundRectCallout">
            <a:avLst>
              <a:gd name="adj1" fmla="val 55960"/>
              <a:gd name="adj2" fmla="val 2375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네 변의 길이가 모두 같고 네 각이 모두 </a:t>
            </a:r>
            <a:r>
              <a:rPr lang="ko-KR" altLang="en-US" sz="2000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직각이야</a:t>
            </a:r>
            <a:r>
              <a:rPr lang="en-US" altLang="ko-KR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93" name="Picture 8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669515" y="2204142"/>
            <a:ext cx="914153" cy="91415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0" name="그룹 57"/>
          <p:cNvGrpSpPr/>
          <p:nvPr/>
        </p:nvGrpSpPr>
        <p:grpSpPr>
          <a:xfrm>
            <a:off x="164959" y="2744924"/>
            <a:ext cx="6667165" cy="2472221"/>
            <a:chOff x="179512" y="2613652"/>
            <a:chExt cx="6667165" cy="2659638"/>
          </a:xfrm>
        </p:grpSpPr>
        <p:sp>
          <p:nvSpPr>
            <p:cNvPr id="56" name="직각 삼각형 5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직사각형 5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alphaModFix/>
              <a:lum/>
            </a:blip>
            <a:srcRect/>
            <a:stretch>
              <a:fillRect/>
            </a:stretch>
          </p:blipFill>
          <p:spPr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TextBox 106"/>
          <p:cNvSpPr txBox="1"/>
          <p:nvPr/>
        </p:nvSpPr>
        <p:spPr>
          <a:xfrm>
            <a:off x="2500286" y="3360815"/>
            <a:ext cx="4224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dirty="0" smtClean="0">
                <a:latin typeface="맑은 고딕"/>
                <a:ea typeface="맑은 고딕"/>
              </a:rPr>
              <a:t>정사각형은 </a:t>
            </a:r>
            <a:r>
              <a:rPr lang="ko-KR" altLang="en-US" sz="1800" dirty="0">
                <a:latin typeface="맑은 고딕"/>
                <a:ea typeface="맑은 고딕"/>
              </a:rPr>
              <a:t>네 각이 모두 직각인 사각형입니다.</a:t>
            </a:r>
          </a:p>
        </p:txBody>
      </p:sp>
      <p:sp>
        <p:nvSpPr>
          <p:cNvPr id="60" name="TextBox 108"/>
          <p:cNvSpPr txBox="1"/>
          <p:nvPr/>
        </p:nvSpPr>
        <p:spPr>
          <a:xfrm>
            <a:off x="2500286" y="4221088"/>
            <a:ext cx="4224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dirty="0" smtClean="0">
                <a:latin typeface="맑은 고딕"/>
                <a:ea typeface="맑은 고딕"/>
              </a:rPr>
              <a:t>정사각형은 네 변으로 둘러싸여 있고 네 변의 길이가 같습니다</a:t>
            </a:r>
            <a:r>
              <a:rPr lang="en-US" altLang="ko-KR" sz="1800" dirty="0" smtClean="0">
                <a:latin typeface="맑은 고딕"/>
                <a:ea typeface="맑은 고딕"/>
              </a:rPr>
              <a:t>.</a:t>
            </a:r>
            <a:endParaRPr lang="ko-KR" altLang="en-US" sz="1800" dirty="0">
              <a:latin typeface="맑은 고딕"/>
              <a:ea typeface="맑은 고딕"/>
            </a:endParaRPr>
          </a:p>
        </p:txBody>
      </p:sp>
      <p:sp>
        <p:nvSpPr>
          <p:cNvPr id="65" name="타원 109"/>
          <p:cNvSpPr/>
          <p:nvPr/>
        </p:nvSpPr>
        <p:spPr>
          <a:xfrm>
            <a:off x="2409098" y="3490588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6" name="타원 110"/>
          <p:cNvSpPr/>
          <p:nvPr/>
        </p:nvSpPr>
        <p:spPr>
          <a:xfrm>
            <a:off x="2409098" y="4365104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67" name="Picture 6"/>
          <p:cNvPicPr>
            <a:picLocks noChangeAspect="1" noChangeArrowheads="1"/>
          </p:cNvPicPr>
          <p:nvPr/>
        </p:nvPicPr>
        <p:blipFill rotWithShape="1">
          <a:blip r:embed="rId9">
            <a:alphaModFix/>
            <a:lum/>
          </a:blip>
          <a:srcRect/>
          <a:stretch>
            <a:fillRect/>
          </a:stretch>
        </p:blipFill>
        <p:spPr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896" y="3154563"/>
            <a:ext cx="1747805" cy="1716314"/>
          </a:xfrm>
          <a:prstGeom prst="rect">
            <a:avLst/>
          </a:prstGeom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모서리가 둥근 사각형 설명선 57"/>
          <p:cNvSpPr/>
          <p:nvPr/>
        </p:nvSpPr>
        <p:spPr>
          <a:xfrm>
            <a:off x="1744905" y="2168860"/>
            <a:ext cx="4299057" cy="888402"/>
          </a:xfrm>
          <a:prstGeom prst="wedgeRoundRectCallout">
            <a:avLst>
              <a:gd name="adj1" fmla="val -55530"/>
              <a:gd name="adj2" fmla="val 16685"/>
              <a:gd name="adj3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개의 선분으로 둘러싸인 </a:t>
            </a:r>
            <a:r>
              <a:rPr lang="ko-KR" altLang="en-US" sz="2000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도형이야</a:t>
            </a:r>
            <a:r>
              <a:rPr lang="en-US" altLang="ko-KR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41267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dirty="0" smtClean="0">
                <a:latin typeface="맑은 고딕"/>
                <a:ea typeface="맑은 고딕"/>
              </a:rPr>
              <a:t>바르게 설명한 것을 찾아 기호를 쓰시오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000" dirty="0"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latin typeface="맑은 고딕"/>
                <a:ea typeface="맑은 고딕"/>
              </a:rPr>
              <a:t>기존 </a:t>
            </a:r>
            <a:r>
              <a:rPr lang="ko-KR" altLang="en-US" sz="1000" dirty="0" err="1">
                <a:latin typeface="맑은 고딕"/>
                <a:ea typeface="맑은 고딕"/>
              </a:rPr>
              <a:t>개발물</a:t>
            </a:r>
            <a:r>
              <a:rPr lang="ko-KR" altLang="en-US" sz="1000" dirty="0">
                <a:latin typeface="맑은 고딕"/>
                <a:ea typeface="맑은 고딕"/>
              </a:rPr>
              <a:t> 활용</a:t>
            </a:r>
            <a:r>
              <a:rPr lang="en-US" altLang="ko-KR" sz="1000" dirty="0">
                <a:latin typeface="맑은 고딕"/>
                <a:ea typeface="맑은 고딕"/>
              </a:rPr>
              <a:t>(4~8</a:t>
            </a:r>
            <a:r>
              <a:rPr lang="ko-KR" altLang="en-US" sz="1000" dirty="0">
                <a:latin typeface="맑은 고딕"/>
                <a:ea typeface="맑은 고딕"/>
              </a:rPr>
              <a:t>번</a:t>
            </a:r>
            <a:r>
              <a:rPr lang="en-US" altLang="ko-KR" sz="1000" dirty="0">
                <a:latin typeface="맑은 고딕"/>
                <a:ea typeface="맑은 고딕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https://e.tsherpa.co.kr/webdata/MultiMedia/Flash/2020/curri/index.html?flashxmlnum=youblue86&amp;classa=A8-C1-31-MM-MM-04-03-07-0-0-0-0&amp;classno=MM_31_04/suh_0301_02_0007/suh_0301_02_0007_401_1.html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r>
              <a:rPr lang="en-US" altLang="ko-KR" sz="1000" dirty="0">
                <a:latin typeface="맑은 고딕"/>
                <a:ea typeface="맑은 고딕"/>
              </a:rPr>
              <a:t/>
            </a:r>
            <a:br>
              <a:rPr lang="en-US" altLang="ko-KR" sz="1000" dirty="0">
                <a:latin typeface="맑은 고딕"/>
                <a:ea typeface="맑은 고딕"/>
              </a:rPr>
            </a:br>
            <a:endParaRPr lang="en-US" altLang="ko-KR" sz="1000" dirty="0">
              <a:latin typeface="맑은 고딕"/>
              <a:ea typeface="맑은 고딕"/>
            </a:endParaRPr>
          </a:p>
          <a:p>
            <a:pPr algn="just"/>
            <a:r>
              <a:rPr lang="en-US" altLang="ko-KR" sz="1000" dirty="0">
                <a:latin typeface="맑은 고딕"/>
                <a:ea typeface="맑은 고딕"/>
              </a:rPr>
              <a:t>2. </a:t>
            </a:r>
            <a:r>
              <a:rPr lang="ko-KR" altLang="en-US" sz="1000" dirty="0" smtClean="0">
                <a:latin typeface="맑은 고딕"/>
                <a:ea typeface="맑은 고딕"/>
              </a:rPr>
              <a:t>기호 약물 </a:t>
            </a:r>
            <a:r>
              <a:rPr lang="ko-KR" altLang="en-US" sz="1000" dirty="0">
                <a:latin typeface="맑은 고딕"/>
                <a:ea typeface="맑은 고딕"/>
              </a:rPr>
              <a:t>사용</a:t>
            </a:r>
          </a:p>
          <a:p>
            <a:pPr algn="just"/>
            <a:endParaRPr lang="en-US" altLang="ko-KR" sz="1000" dirty="0">
              <a:latin typeface="맑은 고딕"/>
              <a:ea typeface="맑은 고딕"/>
            </a:endParaRPr>
          </a:p>
          <a:p>
            <a:pPr algn="just"/>
            <a:r>
              <a:rPr lang="en-US" altLang="ko-KR" sz="1000" dirty="0">
                <a:latin typeface="맑은 고딕"/>
                <a:ea typeface="맑은 고딕"/>
              </a:rPr>
              <a:t>3. </a:t>
            </a:r>
            <a:r>
              <a:rPr lang="ko-KR" altLang="en-US" sz="1000" dirty="0">
                <a:latin typeface="맑은 고딕"/>
                <a:ea typeface="맑은 고딕"/>
              </a:rPr>
              <a:t>풀이 확인 클릭 시 풀이 화면 보임</a:t>
            </a:r>
            <a:r>
              <a:rPr lang="en-US" altLang="ko-KR" sz="1000" dirty="0">
                <a:latin typeface="맑은 고딕"/>
                <a:ea typeface="맑은 고딕"/>
              </a:rPr>
              <a:t>. (</a:t>
            </a:r>
            <a:r>
              <a:rPr lang="ko-KR" altLang="en-US" sz="1000" dirty="0">
                <a:latin typeface="맑은 고딕"/>
                <a:ea typeface="맑은 고딕"/>
              </a:rPr>
              <a:t>다음 슬라이드</a:t>
            </a:r>
            <a:r>
              <a:rPr lang="en-US" altLang="ko-KR" sz="1000" dirty="0" smtClean="0">
                <a:latin typeface="맑은 고딕"/>
                <a:ea typeface="맑은 고딕"/>
              </a:rPr>
              <a:t>)</a:t>
            </a:r>
          </a:p>
          <a:p>
            <a:pPr algn="just"/>
            <a:endParaRPr lang="en-US" altLang="ko-KR" sz="1000" dirty="0">
              <a:latin typeface="맑은 고딕"/>
              <a:ea typeface="맑은 고딕"/>
            </a:endParaRPr>
          </a:p>
          <a:p>
            <a:pPr algn="just"/>
            <a:r>
              <a:rPr lang="en-US" altLang="ko-KR" sz="1000" dirty="0" smtClean="0">
                <a:latin typeface="맑은 고딕"/>
                <a:ea typeface="맑은 고딕"/>
              </a:rPr>
              <a:t>4. </a:t>
            </a:r>
            <a:r>
              <a:rPr lang="ko-KR" altLang="en-US" sz="1000" dirty="0" smtClean="0">
                <a:latin typeface="맑은 고딕"/>
                <a:ea typeface="맑은 고딕"/>
              </a:rPr>
              <a:t>답 </a:t>
            </a:r>
            <a:r>
              <a:rPr lang="ko-KR" altLang="en-US" sz="1000" dirty="0">
                <a:latin typeface="맑은 고딕"/>
                <a:ea typeface="맑은 고딕"/>
              </a:rPr>
              <a:t>칸 클릭하면 답(예시 직사각형 2개) 나타남</a:t>
            </a:r>
            <a:r>
              <a:rPr lang="en-US" altLang="ko-KR" sz="1000" dirty="0">
                <a:latin typeface="맑은 고딕"/>
                <a:ea typeface="맑은 고딕"/>
              </a:rPr>
              <a:t>. </a:t>
            </a:r>
            <a:r>
              <a:rPr lang="ko-KR" altLang="en-US" sz="1000" dirty="0">
                <a:latin typeface="맑은 고딕"/>
                <a:ea typeface="맑은 고딕"/>
              </a:rPr>
              <a:t>정답 확인 버튼은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latin typeface="맑은 고딕"/>
                <a:ea typeface="맑은 고딕"/>
              </a:rPr>
              <a:t>정답 가리기로 </a:t>
            </a:r>
            <a:r>
              <a:rPr lang="ko-KR" altLang="en-US" sz="1000" dirty="0" err="1">
                <a:latin typeface="맑은 고딕"/>
                <a:ea typeface="맑은 고딕"/>
              </a:rPr>
              <a:t>토글</a:t>
            </a:r>
            <a:r>
              <a:rPr lang="ko-KR" altLang="en-US" sz="1000" dirty="0">
                <a:latin typeface="맑은 고딕"/>
                <a:ea typeface="맑은 고딕"/>
              </a:rPr>
              <a:t> 됨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13322" name="타원 39"/>
          <p:cNvSpPr/>
          <p:nvPr/>
        </p:nvSpPr>
        <p:spPr>
          <a:xfrm>
            <a:off x="359532" y="20927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i="0" spc="5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 i="0" spc="5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44499" y="2204864"/>
            <a:ext cx="5921451" cy="1620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3372613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" y="2857623"/>
            <a:ext cx="290337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" y="2381772"/>
            <a:ext cx="295714" cy="29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32553" y="2337473"/>
            <a:ext cx="4977466" cy="3877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직사각형은 직각이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개입니다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32552" y="2833378"/>
            <a:ext cx="5218723" cy="3877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정사각형은 직사각형이라고 말할 수 있습니다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232553" y="3329283"/>
            <a:ext cx="4977466" cy="3877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직사각형은 모든 변의 길이가 같습니다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47864" y="4577528"/>
            <a:ext cx="571069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000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815956" y="4442152"/>
            <a:ext cx="360000" cy="355000"/>
          </a:xfrm>
          <a:prstGeom prst="rect">
            <a:avLst/>
          </a:prstGeom>
        </p:spPr>
      </p:pic>
      <p:pic>
        <p:nvPicPr>
          <p:cNvPr id="5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084" y="4626829"/>
            <a:ext cx="290337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 rotWithShape="1">
          <a:blip r:embed="rId8">
            <a:alphaModFix/>
            <a:lum/>
          </a:blip>
          <a:srcRect/>
          <a:stretch>
            <a:fillRect/>
          </a:stretch>
        </p:blipFill>
        <p:spPr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Picture 12"/>
          <p:cNvPicPr>
            <a:picLocks noChangeAspect="1" noChangeArrowheads="1"/>
          </p:cNvPicPr>
          <p:nvPr/>
        </p:nvPicPr>
        <p:blipFill rotWithShape="1">
          <a:blip r:embed="rId9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5" name="타원 75"/>
          <p:cNvSpPr/>
          <p:nvPr/>
        </p:nvSpPr>
        <p:spPr>
          <a:xfrm>
            <a:off x="4472808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76" name="타원 77"/>
          <p:cNvSpPr/>
          <p:nvPr/>
        </p:nvSpPr>
        <p:spPr>
          <a:xfrm>
            <a:off x="5636839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</a:t>
            </a: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93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t="18339" r="18747" b="13670"/>
          <a:stretch/>
        </p:blipFill>
        <p:spPr bwMode="auto">
          <a:xfrm>
            <a:off x="90665" y="898893"/>
            <a:ext cx="6893604" cy="46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194" y="85633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바람개비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564080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2_6_1_ani.mp4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(2022)\4-1\3_002_2015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app\resource\contents\lesson01\ops\1\media\mp4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44499" y="2204864"/>
            <a:ext cx="5921451" cy="1620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" y="2381772"/>
            <a:ext cx="295714" cy="29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직사각형 93"/>
          <p:cNvSpPr/>
          <p:nvPr/>
        </p:nvSpPr>
        <p:spPr>
          <a:xfrm>
            <a:off x="1232553" y="2337473"/>
            <a:ext cx="4977466" cy="3877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직사각형은 직각이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개입니다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dirty="0" smtClean="0">
                <a:latin typeface="맑은 고딕"/>
                <a:ea typeface="맑은 고딕"/>
              </a:rPr>
              <a:t>바르게 설명한 것을 찾아 기호를 쓰시오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" y="3312012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88" y="2797022"/>
            <a:ext cx="290337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1295400" y="2772777"/>
            <a:ext cx="4977466" cy="3877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정사각형은 직사각형이라고 말할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295400" y="3268682"/>
            <a:ext cx="4977466" cy="3877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직사각형은 모든 변의 길이가 같습니다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47864" y="4577528"/>
            <a:ext cx="571069" cy="4356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000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815956" y="4442152"/>
            <a:ext cx="360000" cy="355000"/>
          </a:xfrm>
          <a:prstGeom prst="rect">
            <a:avLst/>
          </a:prstGeom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2825381" y="4593578"/>
            <a:ext cx="486479" cy="4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084" y="4626829"/>
            <a:ext cx="290337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 rotWithShape="1">
          <a:blip r:embed="rId8">
            <a:alphaModFix/>
            <a:lum/>
          </a:blip>
          <a:srcRect/>
          <a:stretch>
            <a:fillRect/>
          </a:stretch>
        </p:blipFill>
        <p:spPr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Picture 12"/>
          <p:cNvPicPr>
            <a:picLocks noChangeAspect="1" noChangeArrowheads="1"/>
          </p:cNvPicPr>
          <p:nvPr/>
        </p:nvPicPr>
        <p:blipFill rotWithShape="1">
          <a:blip r:embed="rId9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4" name="그룹 57"/>
          <p:cNvGrpSpPr/>
          <p:nvPr/>
        </p:nvGrpSpPr>
        <p:grpSpPr>
          <a:xfrm>
            <a:off x="164959" y="2392790"/>
            <a:ext cx="6667165" cy="2824356"/>
            <a:chOff x="179512" y="2613652"/>
            <a:chExt cx="6667165" cy="2659638"/>
          </a:xfrm>
        </p:grpSpPr>
        <p:sp>
          <p:nvSpPr>
            <p:cNvPr id="52" name="직각 삼각형 5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74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alphaModFix/>
              <a:lum/>
            </a:blip>
            <a:srcRect/>
            <a:stretch>
              <a:fillRect/>
            </a:stretch>
          </p:blipFill>
          <p:spPr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7" name="TextBox 106"/>
          <p:cNvSpPr txBox="1"/>
          <p:nvPr/>
        </p:nvSpPr>
        <p:spPr>
          <a:xfrm>
            <a:off x="2500286" y="2924944"/>
            <a:ext cx="422410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900" dirty="0" smtClean="0">
                <a:latin typeface="맑은 고딕"/>
                <a:ea typeface="맑은 고딕"/>
              </a:rPr>
              <a:t>직사각형은 직각이 모두 </a:t>
            </a:r>
            <a:r>
              <a:rPr lang="en-US" altLang="ko-KR" sz="1900" dirty="0" smtClean="0">
                <a:latin typeface="맑은 고딕"/>
                <a:ea typeface="맑은 고딕"/>
              </a:rPr>
              <a:t>4</a:t>
            </a:r>
            <a:r>
              <a:rPr lang="ko-KR" altLang="en-US" sz="1900" dirty="0" smtClean="0">
                <a:latin typeface="맑은 고딕"/>
                <a:ea typeface="맑은 고딕"/>
              </a:rPr>
              <a:t>개입니다</a:t>
            </a:r>
            <a:r>
              <a:rPr lang="en-US" altLang="ko-KR" sz="1900" dirty="0" smtClean="0">
                <a:latin typeface="맑은 고딕"/>
                <a:ea typeface="맑은 고딕"/>
              </a:rPr>
              <a:t>.</a:t>
            </a:r>
            <a:endParaRPr lang="ko-KR" altLang="en-US" sz="1900" dirty="0">
              <a:latin typeface="맑은 고딕"/>
              <a:ea typeface="맑은 고딕"/>
            </a:endParaRPr>
          </a:p>
        </p:txBody>
      </p:sp>
      <p:sp>
        <p:nvSpPr>
          <p:cNvPr id="78" name="타원 109"/>
          <p:cNvSpPr/>
          <p:nvPr/>
        </p:nvSpPr>
        <p:spPr>
          <a:xfrm>
            <a:off x="2409098" y="3049248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9" name="타원 110"/>
          <p:cNvSpPr/>
          <p:nvPr/>
        </p:nvSpPr>
        <p:spPr>
          <a:xfrm>
            <a:off x="2409098" y="3501008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173" y="2852936"/>
            <a:ext cx="1085250" cy="1065695"/>
          </a:xfrm>
          <a:prstGeom prst="rect">
            <a:avLst/>
          </a:prstGeom>
        </p:spPr>
      </p:pic>
      <p:sp>
        <p:nvSpPr>
          <p:cNvPr id="85" name="TextBox 106"/>
          <p:cNvSpPr txBox="1"/>
          <p:nvPr/>
        </p:nvSpPr>
        <p:spPr>
          <a:xfrm>
            <a:off x="2500286" y="3392996"/>
            <a:ext cx="422410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900" dirty="0" smtClean="0">
                <a:latin typeface="맑은 고딕"/>
                <a:ea typeface="맑은 고딕"/>
              </a:rPr>
              <a:t>정사각형은 네 각이 모두 직각이므로 직사각형입니다</a:t>
            </a:r>
            <a:r>
              <a:rPr lang="en-US" altLang="ko-KR" sz="1900" dirty="0" smtClean="0">
                <a:latin typeface="맑은 고딕"/>
                <a:ea typeface="맑은 고딕"/>
              </a:rPr>
              <a:t>.</a:t>
            </a:r>
            <a:endParaRPr lang="ko-KR" altLang="en-US" sz="1900" dirty="0">
              <a:latin typeface="맑은 고딕"/>
              <a:ea typeface="맑은 고딕"/>
            </a:endParaRPr>
          </a:p>
        </p:txBody>
      </p:sp>
      <p:sp>
        <p:nvSpPr>
          <p:cNvPr id="86" name="TextBox 106"/>
          <p:cNvSpPr txBox="1"/>
          <p:nvPr/>
        </p:nvSpPr>
        <p:spPr>
          <a:xfrm>
            <a:off x="2500286" y="4077072"/>
            <a:ext cx="422410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900" dirty="0" smtClean="0">
                <a:latin typeface="맑은 고딕"/>
                <a:ea typeface="맑은 고딕"/>
              </a:rPr>
              <a:t>직사각형은 네 각이 직각인 사각형이므로 모든 변의 길이가 같은 것은 아닙니다</a:t>
            </a:r>
            <a:r>
              <a:rPr lang="en-US" altLang="ko-KR" sz="1900" dirty="0" smtClean="0">
                <a:latin typeface="맑은 고딕"/>
                <a:ea typeface="맑은 고딕"/>
              </a:rPr>
              <a:t>.</a:t>
            </a:r>
            <a:endParaRPr lang="ko-KR" altLang="en-US" sz="1900" dirty="0">
              <a:latin typeface="맑은 고딕"/>
              <a:ea typeface="맑은 고딕"/>
            </a:endParaRPr>
          </a:p>
        </p:txBody>
      </p:sp>
      <p:sp>
        <p:nvSpPr>
          <p:cNvPr id="87" name="타원 109"/>
          <p:cNvSpPr/>
          <p:nvPr/>
        </p:nvSpPr>
        <p:spPr>
          <a:xfrm>
            <a:off x="2409098" y="4223442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88" name="Picture 2"/>
          <p:cNvPicPr>
            <a:picLocks noChangeAspect="1" noChangeArrowheads="1"/>
          </p:cNvPicPr>
          <p:nvPr/>
        </p:nvPicPr>
        <p:blipFill rotWithShape="1">
          <a:blip r:embed="rId12">
            <a:alphaModFix/>
            <a:lum/>
          </a:blip>
          <a:srcRect/>
          <a:stretch>
            <a:fillRect/>
          </a:stretch>
        </p:blipFill>
        <p:spPr>
          <a:xfrm>
            <a:off x="647564" y="3943615"/>
            <a:ext cx="1251724" cy="99707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89" name="직선 화살표 연결선 88"/>
          <p:cNvCxnSpPr/>
          <p:nvPr/>
        </p:nvCxnSpPr>
        <p:spPr bwMode="auto">
          <a:xfrm flipV="1">
            <a:off x="679173" y="2868505"/>
            <a:ext cx="1024675" cy="8767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0" name="직선 화살표 연결선 89"/>
          <p:cNvCxnSpPr/>
          <p:nvPr/>
        </p:nvCxnSpPr>
        <p:spPr bwMode="auto">
          <a:xfrm>
            <a:off x="1727200" y="2924944"/>
            <a:ext cx="0" cy="900100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1" name="직선 화살표 연결선 90"/>
          <p:cNvCxnSpPr/>
          <p:nvPr/>
        </p:nvCxnSpPr>
        <p:spPr bwMode="auto">
          <a:xfrm>
            <a:off x="643404" y="3964255"/>
            <a:ext cx="1251724" cy="1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 bwMode="auto">
          <a:xfrm>
            <a:off x="1918480" y="4020694"/>
            <a:ext cx="0" cy="900100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9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08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순서도: 대체 처리 4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기존 </a:t>
            </a:r>
            <a:r>
              <a:rPr lang="ko-KR" altLang="en-US" sz="1000" dirty="0" err="1">
                <a:latin typeface="맑은 고딕"/>
                <a:ea typeface="맑은 고딕"/>
              </a:rPr>
              <a:t>개발물</a:t>
            </a:r>
            <a:r>
              <a:rPr lang="ko-KR" altLang="en-US" sz="1000" dirty="0">
                <a:latin typeface="맑은 고딕"/>
                <a:ea typeface="맑은 고딕"/>
              </a:rPr>
              <a:t> 활용</a:t>
            </a:r>
            <a:r>
              <a:rPr lang="en-US" altLang="ko-KR" sz="1000" dirty="0">
                <a:latin typeface="맑은 고딕"/>
                <a:ea typeface="맑은 고딕"/>
              </a:rPr>
              <a:t>(4~8</a:t>
            </a:r>
            <a:r>
              <a:rPr lang="ko-KR" altLang="en-US" sz="1000" dirty="0">
                <a:latin typeface="맑은 고딕"/>
                <a:ea typeface="맑은 고딕"/>
              </a:rPr>
              <a:t>번</a:t>
            </a:r>
            <a:r>
              <a:rPr lang="en-US" altLang="ko-KR" sz="1000" dirty="0">
                <a:latin typeface="맑은 고딕"/>
                <a:ea typeface="맑은 고딕"/>
              </a:rPr>
              <a:t>)</a:t>
            </a:r>
            <a:br>
              <a:rPr lang="en-US" altLang="ko-KR" sz="1000" dirty="0">
                <a:latin typeface="맑은 고딕"/>
                <a:ea typeface="맑은 고딕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https://e.tsherpa.co.kr/webdata/MultiMedia/Flash/2020/curri/index.html?flashxmlnum=youblue86&amp;classa=A8-C1-31-MM-MM-04-03-07-0-0-0-0&amp;classno=MM_31_04/suh_0301_02_0007/suh_0301_02_0007_401_1.html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/>
                <a:ea typeface="맑은 고딕"/>
              </a:rPr>
              <a:t>풀이 </a:t>
            </a:r>
            <a:r>
              <a:rPr lang="ko-KR" altLang="en-US" sz="1000" dirty="0">
                <a:latin typeface="맑은 고딕"/>
                <a:ea typeface="맑은 고딕"/>
              </a:rPr>
              <a:t>확인 클릭 시 풀이 화면 보임</a:t>
            </a:r>
            <a:r>
              <a:rPr lang="en-US" altLang="ko-KR" sz="1000" dirty="0">
                <a:latin typeface="맑은 고딕"/>
                <a:ea typeface="맑은 고딕"/>
              </a:rPr>
              <a:t>. </a:t>
            </a:r>
            <a:r>
              <a:rPr lang="en-US" altLang="ko-KR" sz="1000" dirty="0" smtClean="0">
                <a:latin typeface="맑은 고딕"/>
                <a:ea typeface="맑은 고딕"/>
              </a:rPr>
              <a:t>(</a:t>
            </a:r>
            <a:r>
              <a:rPr lang="ko-KR" altLang="en-US" sz="1000" dirty="0" smtClean="0">
                <a:latin typeface="맑은 고딕"/>
                <a:ea typeface="맑은 고딕"/>
              </a:rPr>
              <a:t>슬라이드 </a:t>
            </a:r>
            <a:r>
              <a:rPr lang="en-US" altLang="ko-KR" sz="1000" dirty="0" smtClean="0">
                <a:latin typeface="맑은 고딕"/>
                <a:ea typeface="맑은 고딕"/>
              </a:rPr>
              <a:t>34)</a:t>
            </a: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답 칸 클릭하면 답 나타남</a:t>
            </a:r>
            <a:r>
              <a:rPr lang="en-US" altLang="ko-KR" sz="1000" dirty="0">
                <a:latin typeface="맑은 고딕"/>
                <a:ea typeface="맑은 고딕"/>
              </a:rPr>
              <a:t>. </a:t>
            </a:r>
            <a:r>
              <a:rPr lang="ko-KR" altLang="en-US" sz="1000" dirty="0">
                <a:latin typeface="맑은 고딕"/>
                <a:ea typeface="맑은 고딕"/>
              </a:rPr>
              <a:t>정답 확인 버튼은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latin typeface="맑은 고딕"/>
                <a:ea typeface="맑은 고딕"/>
              </a:rPr>
              <a:t>정답 가리기로 </a:t>
            </a:r>
            <a:r>
              <a:rPr lang="ko-KR" altLang="en-US" sz="1000" dirty="0" err="1">
                <a:latin typeface="맑은 고딕"/>
                <a:ea typeface="맑은 고딕"/>
              </a:rPr>
              <a:t>토글</a:t>
            </a:r>
            <a:r>
              <a:rPr lang="ko-KR" altLang="en-US" sz="1000" dirty="0">
                <a:latin typeface="맑은 고딕"/>
                <a:ea typeface="맑은 고딕"/>
              </a:rPr>
              <a:t> 됨</a:t>
            </a:r>
            <a:r>
              <a:rPr lang="en-US" altLang="ko-KR" sz="1000" dirty="0" smtClean="0">
                <a:latin typeface="맑은 고딕"/>
                <a:ea typeface="맑은 고딕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algn="just"/>
            <a:r>
              <a:rPr lang="en-US" altLang="ko-KR" sz="1000" dirty="0" smtClean="0">
                <a:solidFill>
                  <a:srgbClr val="FF0000"/>
                </a:solidFill>
                <a:latin typeface="맑은 고딕"/>
                <a:ea typeface="맑은 고딕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/>
                <a:ea typeface="맑은 고딕"/>
              </a:rPr>
              <a:t>정답 화면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/>
                <a:ea typeface="맑은 고딕"/>
              </a:rPr>
              <a:t>]</a:t>
            </a:r>
          </a:p>
          <a:p>
            <a:pPr algn="just"/>
            <a:r>
              <a:rPr lang="ko-KR" altLang="en-US" sz="1000" dirty="0" smtClean="0">
                <a:latin typeface="맑은 고딕"/>
                <a:ea typeface="맑은 고딕"/>
              </a:rPr>
              <a:t>정답 파란색 선은 잘 보이게 표시</a:t>
            </a:r>
            <a:endParaRPr lang="ko-KR" altLang="en-US" sz="1000" dirty="0">
              <a:latin typeface="맑은 고딕"/>
              <a:ea typeface="맑은 고딕"/>
            </a:endParaRPr>
          </a:p>
        </p:txBody>
      </p:sp>
      <p:pic>
        <p:nvPicPr>
          <p:cNvPr id="85" name="Picture 6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4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dirty="0" err="1" smtClean="0">
                <a:latin typeface="맑은 고딕"/>
                <a:ea typeface="맑은 고딕"/>
              </a:rPr>
              <a:t>칠교판으로</a:t>
            </a:r>
            <a:r>
              <a:rPr lang="ko-KR" altLang="en-US" sz="1900" spc="-137" dirty="0" smtClean="0">
                <a:latin typeface="맑은 고딕"/>
                <a:ea typeface="맑은 고딕"/>
              </a:rPr>
              <a:t> 로켓 모양을 만들었습니다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 </a:t>
            </a:r>
            <a:r>
              <a:rPr lang="ko-KR" altLang="en-US" sz="1900" spc="-137" dirty="0" smtClean="0">
                <a:latin typeface="맑은 고딕"/>
                <a:ea typeface="맑은 고딕"/>
              </a:rPr>
              <a:t>로켓 모양에서 정사각형 모양을 모두 찾고 몇 개인지 쓰시오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pic>
        <p:nvPicPr>
          <p:cNvPr id="87" name="Picture 1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8" name="타원 75"/>
          <p:cNvSpPr/>
          <p:nvPr/>
        </p:nvSpPr>
        <p:spPr>
          <a:xfrm>
            <a:off x="4472808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89" name="타원 77"/>
          <p:cNvSpPr/>
          <p:nvPr/>
        </p:nvSpPr>
        <p:spPr>
          <a:xfrm>
            <a:off x="5636839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60162"/>
          <a:stretch/>
        </p:blipFill>
        <p:spPr>
          <a:xfrm>
            <a:off x="575556" y="2360675"/>
            <a:ext cx="2445922" cy="2400473"/>
          </a:xfrm>
          <a:prstGeom prst="rect">
            <a:avLst/>
          </a:prstGeom>
        </p:spPr>
      </p:pic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/>
          <a:srcRect l="52403"/>
          <a:stretch/>
        </p:blipFill>
        <p:spPr>
          <a:xfrm>
            <a:off x="3130865" y="2189894"/>
            <a:ext cx="3349347" cy="2751274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3203848" y="5045580"/>
            <a:ext cx="628176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2</a:t>
            </a:r>
            <a:endParaRPr lang="ko-KR" altLang="en-US" sz="2000" b="1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43" name="그림 5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770004" y="4884130"/>
            <a:ext cx="360000" cy="355000"/>
          </a:xfrm>
          <a:prstGeom prst="rect">
            <a:avLst/>
          </a:prstGeom>
        </p:spPr>
      </p:pic>
      <p:sp>
        <p:nvSpPr>
          <p:cNvPr id="38" name="TextBox 43"/>
          <p:cNvSpPr txBox="1"/>
          <p:nvPr/>
        </p:nvSpPr>
        <p:spPr>
          <a:xfrm>
            <a:off x="3822661" y="5071043"/>
            <a:ext cx="424285" cy="3847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smtClean="0">
                <a:latin typeface="맑은 고딕"/>
                <a:ea typeface="맑은 고딕"/>
              </a:rPr>
              <a:t>개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71" y="4108378"/>
            <a:ext cx="2018125" cy="154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869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순서도: 대체 처리 4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pic>
        <p:nvPicPr>
          <p:cNvPr id="85" name="Picture 6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4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dirty="0" err="1" smtClean="0">
                <a:latin typeface="맑은 고딕"/>
                <a:ea typeface="맑은 고딕"/>
              </a:rPr>
              <a:t>칠교판으로</a:t>
            </a:r>
            <a:r>
              <a:rPr lang="ko-KR" altLang="en-US" sz="1900" spc="-137" dirty="0" smtClean="0">
                <a:latin typeface="맑은 고딕"/>
                <a:ea typeface="맑은 고딕"/>
              </a:rPr>
              <a:t> 로켓 모양을 만들었습니다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 </a:t>
            </a:r>
            <a:r>
              <a:rPr lang="ko-KR" altLang="en-US" sz="1900" spc="-137" dirty="0" smtClean="0">
                <a:latin typeface="맑은 고딕"/>
                <a:ea typeface="맑은 고딕"/>
              </a:rPr>
              <a:t>로켓 모양에서 정사각형 모양을 모두 찾고 몇 개인지 쓰시오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7" name="직사각형 56"/>
          <p:cNvSpPr/>
          <p:nvPr/>
        </p:nvSpPr>
        <p:spPr>
          <a:xfrm>
            <a:off x="3429820" y="4634566"/>
            <a:ext cx="628176" cy="4356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2000" b="1" dirty="0" smtClean="0">
                <a:solidFill>
                  <a:schemeClr val="tx2"/>
                </a:solidFill>
                <a:latin typeface="맑은 고딕"/>
                <a:ea typeface="맑은 고딕"/>
              </a:rPr>
              <a:t>2</a:t>
            </a:r>
            <a:r>
              <a:rPr lang="ko-KR" altLang="en-US" sz="2000" b="1" dirty="0" smtClean="0">
                <a:solidFill>
                  <a:schemeClr val="tx2"/>
                </a:solidFill>
                <a:latin typeface="맑은 고딕"/>
                <a:ea typeface="맑은 고딕"/>
              </a:rPr>
              <a:t>개</a:t>
            </a:r>
            <a:endParaRPr lang="ko-KR" altLang="en-US" sz="2000" b="1" dirty="0">
              <a:solidFill>
                <a:schemeClr val="tx2"/>
              </a:solidFill>
              <a:latin typeface="맑은 고딕"/>
              <a:ea typeface="맑은 고딕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2897389" y="4650616"/>
            <a:ext cx="486479" cy="41779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pic>
        <p:nvPicPr>
          <p:cNvPr id="87" name="Picture 1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58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995976" y="4473116"/>
            <a:ext cx="360000" cy="355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13" y="2351598"/>
            <a:ext cx="5506959" cy="2153096"/>
          </a:xfrm>
          <a:prstGeom prst="rect">
            <a:avLst/>
          </a:prstGeom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606" y="407103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그룹 57"/>
          <p:cNvGrpSpPr/>
          <p:nvPr/>
        </p:nvGrpSpPr>
        <p:grpSpPr>
          <a:xfrm>
            <a:off x="164959" y="2024844"/>
            <a:ext cx="6667165" cy="3192301"/>
            <a:chOff x="179512" y="2613652"/>
            <a:chExt cx="6667165" cy="2659638"/>
          </a:xfrm>
        </p:grpSpPr>
        <p:sp>
          <p:nvSpPr>
            <p:cNvPr id="38" name="직각 삼각형 5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직사각형 5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alphaModFix/>
              <a:lum/>
            </a:blip>
            <a:srcRect/>
            <a:stretch>
              <a:fillRect/>
            </a:stretch>
          </p:blipFill>
          <p:spPr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rcRect l="51999" t="4471"/>
          <a:stretch/>
        </p:blipFill>
        <p:spPr>
          <a:xfrm>
            <a:off x="323528" y="2525841"/>
            <a:ext cx="3150420" cy="24513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39652" y="3212976"/>
            <a:ext cx="828886" cy="858062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2644982">
            <a:off x="1650013" y="4133178"/>
            <a:ext cx="404674" cy="418918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106"/>
          <p:cNvSpPr txBox="1"/>
          <p:nvPr/>
        </p:nvSpPr>
        <p:spPr>
          <a:xfrm>
            <a:off x="3599212" y="3501008"/>
            <a:ext cx="315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dirty="0" smtClean="0">
                <a:latin typeface="맑은 고딕"/>
                <a:ea typeface="맑은 고딕"/>
              </a:rPr>
              <a:t>정사각형은 총 </a:t>
            </a:r>
            <a:r>
              <a:rPr lang="en-US" altLang="ko-KR" sz="1800" dirty="0" smtClean="0">
                <a:latin typeface="맑은 고딕"/>
                <a:ea typeface="맑은 고딕"/>
              </a:rPr>
              <a:t>2</a:t>
            </a:r>
            <a:r>
              <a:rPr lang="ko-KR" altLang="en-US" sz="1800" dirty="0" smtClean="0">
                <a:latin typeface="맑은 고딕"/>
                <a:ea typeface="맑은 고딕"/>
              </a:rPr>
              <a:t>개입니다.</a:t>
            </a:r>
            <a:endParaRPr lang="ko-KR" altLang="en-US" sz="1800" dirty="0">
              <a:latin typeface="맑은 고딕"/>
              <a:ea typeface="맑은 고딕"/>
            </a:endParaRPr>
          </a:p>
        </p:txBody>
      </p:sp>
      <p:sp>
        <p:nvSpPr>
          <p:cNvPr id="50" name="타원 109"/>
          <p:cNvSpPr/>
          <p:nvPr/>
        </p:nvSpPr>
        <p:spPr>
          <a:xfrm>
            <a:off x="3508024" y="3643017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825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dirty="0" smtClean="0">
                <a:latin typeface="맑은 고딕"/>
                <a:ea typeface="맑은 고딕"/>
              </a:rPr>
              <a:t>아래 도형은 정사각형입니다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         </a:t>
            </a:r>
            <a:r>
              <a:rPr lang="ko-KR" altLang="en-US" sz="1900" spc="-137" dirty="0" smtClean="0">
                <a:latin typeface="맑은 고딕"/>
                <a:ea typeface="맑은 고딕"/>
              </a:rPr>
              <a:t>안에 알맞은 수를 쓰시오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18371" y="1092168"/>
            <a:ext cx="21256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/>
                <a:ea typeface="맑은 고딕"/>
              </a:rPr>
              <a:t>기존 </a:t>
            </a:r>
            <a:r>
              <a:rPr lang="ko-KR" altLang="en-US" sz="1000" dirty="0" err="1">
                <a:latin typeface="맑은 고딕"/>
                <a:ea typeface="맑은 고딕"/>
              </a:rPr>
              <a:t>개발물</a:t>
            </a:r>
            <a:r>
              <a:rPr lang="ko-KR" altLang="en-US" sz="1000" dirty="0">
                <a:latin typeface="맑은 고딕"/>
                <a:ea typeface="맑은 고딕"/>
              </a:rPr>
              <a:t> 활용</a:t>
            </a:r>
            <a:r>
              <a:rPr lang="en-US" altLang="ko-KR" sz="1000" dirty="0">
                <a:latin typeface="맑은 고딕"/>
                <a:ea typeface="맑은 고딕"/>
              </a:rPr>
              <a:t>(4~8</a:t>
            </a:r>
            <a:r>
              <a:rPr lang="ko-KR" altLang="en-US" sz="1000" dirty="0">
                <a:latin typeface="맑은 고딕"/>
                <a:ea typeface="맑은 고딕"/>
              </a:rPr>
              <a:t>번</a:t>
            </a:r>
            <a:r>
              <a:rPr lang="en-US" altLang="ko-KR" sz="1000" dirty="0">
                <a:latin typeface="맑은 고딕"/>
                <a:ea typeface="맑은 고딕"/>
              </a:rPr>
              <a:t>)</a:t>
            </a:r>
            <a:br>
              <a:rPr lang="en-US" altLang="ko-KR" sz="1000" dirty="0">
                <a:latin typeface="맑은 고딕"/>
                <a:ea typeface="맑은 고딕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https://e.tsherpa.co.kr/webdata/MultiMedia/Flash/2020/curri/index.html?flashxmlnum=youblue86&amp;classa=A8-C1-31-MM-MM-04-03-07-0-0-0-0&amp;classno=MM_31_04/suh_0301_02_0007/suh_0301_02_0007_401_1.html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/>
                <a:ea typeface="맑은 고딕"/>
              </a:rPr>
              <a:t>약물      사용</a:t>
            </a:r>
            <a:r>
              <a:rPr lang="en-US" altLang="ko-KR" sz="1000" dirty="0" smtClean="0">
                <a:latin typeface="맑은 고딕"/>
                <a:ea typeface="맑은 고딕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/>
                <a:ea typeface="맑은 고딕"/>
              </a:rPr>
              <a:t>삽화 </a:t>
            </a:r>
            <a:r>
              <a:rPr lang="ko-KR" altLang="en-US" sz="1000" dirty="0">
                <a:latin typeface="맑은 고딕"/>
                <a:ea typeface="맑은 고딕"/>
              </a:rPr>
              <a:t>위에 </a:t>
            </a:r>
            <a:r>
              <a:rPr lang="ko-KR" altLang="en-US" sz="1000" dirty="0" smtClean="0">
                <a:latin typeface="맑은 고딕"/>
                <a:ea typeface="맑은 고딕"/>
              </a:rPr>
              <a:t>텍스트 새로 쓰기</a:t>
            </a:r>
            <a:r>
              <a:rPr lang="en-US" altLang="ko-KR" sz="1000" dirty="0" smtClean="0">
                <a:latin typeface="맑은 고딕"/>
                <a:ea typeface="맑은 고딕"/>
              </a:rPr>
              <a:t>  </a:t>
            </a: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/>
                <a:ea typeface="맑은 고딕"/>
              </a:rPr>
              <a:t>풀이 </a:t>
            </a:r>
            <a:r>
              <a:rPr lang="ko-KR" altLang="en-US" sz="1000" dirty="0">
                <a:latin typeface="맑은 고딕"/>
                <a:ea typeface="맑은 고딕"/>
              </a:rPr>
              <a:t>확인 클릭 시 풀이 화면 보임</a:t>
            </a:r>
            <a:r>
              <a:rPr lang="en-US" altLang="ko-KR" sz="1000" dirty="0" smtClean="0">
                <a:latin typeface="맑은 고딕"/>
                <a:ea typeface="맑은 고딕"/>
              </a:rPr>
              <a:t>. </a:t>
            </a:r>
            <a:r>
              <a:rPr lang="ko-KR" altLang="en-US" sz="1000" dirty="0" smtClean="0">
                <a:latin typeface="맑은 고딕"/>
                <a:ea typeface="맑은 고딕"/>
              </a:rPr>
              <a:t>풀이 화면은 다음 슬라이드</a:t>
            </a:r>
            <a:endParaRPr lang="en-US" altLang="ko-KR" sz="1000" dirty="0" smtClean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/>
                <a:ea typeface="맑은 고딕"/>
              </a:rPr>
              <a:t>답 </a:t>
            </a:r>
            <a:r>
              <a:rPr lang="ko-KR" altLang="en-US" sz="1000" dirty="0">
                <a:latin typeface="맑은 고딕"/>
                <a:ea typeface="맑은 고딕"/>
              </a:rPr>
              <a:t>칸 클릭하면 답 나타남</a:t>
            </a:r>
            <a:r>
              <a:rPr lang="en-US" altLang="ko-KR" sz="1000" dirty="0">
                <a:latin typeface="맑은 고딕"/>
                <a:ea typeface="맑은 고딕"/>
              </a:rPr>
              <a:t>. </a:t>
            </a:r>
            <a:r>
              <a:rPr lang="ko-KR" altLang="en-US" sz="1000" dirty="0">
                <a:latin typeface="맑은 고딕"/>
                <a:ea typeface="맑은 고딕"/>
              </a:rPr>
              <a:t>정답 확인 버튼은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latin typeface="맑은 고딕"/>
                <a:ea typeface="맑은 고딕"/>
              </a:rPr>
              <a:t>정답 가리기로 </a:t>
            </a:r>
            <a:r>
              <a:rPr lang="ko-KR" altLang="en-US" sz="1000" dirty="0" err="1">
                <a:latin typeface="맑은 고딕"/>
                <a:ea typeface="맑은 고딕"/>
              </a:rPr>
              <a:t>토글</a:t>
            </a:r>
            <a:r>
              <a:rPr lang="ko-KR" altLang="en-US" sz="1000" dirty="0">
                <a:latin typeface="맑은 고딕"/>
                <a:ea typeface="맑은 고딕"/>
              </a:rPr>
              <a:t> 됨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7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pic>
        <p:nvPicPr>
          <p:cNvPr id="107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8" name="타원 77"/>
          <p:cNvSpPr/>
          <p:nvPr/>
        </p:nvSpPr>
        <p:spPr>
          <a:xfrm>
            <a:off x="5636839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1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9" name="타원 75"/>
          <p:cNvSpPr/>
          <p:nvPr/>
        </p:nvSpPr>
        <p:spPr>
          <a:xfrm>
            <a:off x="4472808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592796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0118" y="2615664"/>
            <a:ext cx="2173208" cy="21992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1669" y="4912903"/>
            <a:ext cx="1082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2502" y="4784436"/>
            <a:ext cx="2067490" cy="340822"/>
            <a:chOff x="2352502" y="4680065"/>
            <a:chExt cx="2067490" cy="340822"/>
          </a:xfrm>
        </p:grpSpPr>
        <p:sp>
          <p:nvSpPr>
            <p:cNvPr id="12" name="자유형 11"/>
            <p:cNvSpPr/>
            <p:nvPr/>
          </p:nvSpPr>
          <p:spPr>
            <a:xfrm>
              <a:off x="235250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 flipH="1">
              <a:off x="377991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 flipV="1">
            <a:off x="2339752" y="2274842"/>
            <a:ext cx="640080" cy="340822"/>
          </a:xfrm>
          <a:custGeom>
            <a:avLst/>
            <a:gdLst>
              <a:gd name="connsiteX0" fmla="*/ 0 w 640080"/>
              <a:gd name="connsiteY0" fmla="*/ 0 h 340822"/>
              <a:gd name="connsiteX1" fmla="*/ 166254 w 640080"/>
              <a:gd name="connsiteY1" fmla="*/ 266008 h 340822"/>
              <a:gd name="connsiteX2" fmla="*/ 640080 w 640080"/>
              <a:gd name="connsiteY2" fmla="*/ 340822 h 34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" h="340822">
                <a:moveTo>
                  <a:pt x="0" y="0"/>
                </a:moveTo>
                <a:cubicBezTo>
                  <a:pt x="29787" y="104602"/>
                  <a:pt x="59574" y="209204"/>
                  <a:pt x="166254" y="266008"/>
                </a:cubicBezTo>
                <a:cubicBezTo>
                  <a:pt x="272934" y="322812"/>
                  <a:pt x="456507" y="331817"/>
                  <a:pt x="640080" y="340822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flipH="1" flipV="1">
            <a:off x="3787904" y="2274842"/>
            <a:ext cx="640080" cy="340822"/>
          </a:xfrm>
          <a:custGeom>
            <a:avLst/>
            <a:gdLst>
              <a:gd name="connsiteX0" fmla="*/ 0 w 640080"/>
              <a:gd name="connsiteY0" fmla="*/ 0 h 340822"/>
              <a:gd name="connsiteX1" fmla="*/ 166254 w 640080"/>
              <a:gd name="connsiteY1" fmla="*/ 266008 h 340822"/>
              <a:gd name="connsiteX2" fmla="*/ 640080 w 640080"/>
              <a:gd name="connsiteY2" fmla="*/ 340822 h 34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" h="340822">
                <a:moveTo>
                  <a:pt x="0" y="0"/>
                </a:moveTo>
                <a:cubicBezTo>
                  <a:pt x="29787" y="104602"/>
                  <a:pt x="59574" y="209204"/>
                  <a:pt x="166254" y="266008"/>
                </a:cubicBezTo>
                <a:cubicBezTo>
                  <a:pt x="272934" y="322812"/>
                  <a:pt x="456507" y="331817"/>
                  <a:pt x="640080" y="340822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 rot="16200000">
            <a:off x="3609474" y="3544870"/>
            <a:ext cx="2067490" cy="340822"/>
            <a:chOff x="2352502" y="4680065"/>
            <a:chExt cx="2067490" cy="340822"/>
          </a:xfrm>
        </p:grpSpPr>
        <p:sp>
          <p:nvSpPr>
            <p:cNvPr id="68" name="자유형 67"/>
            <p:cNvSpPr/>
            <p:nvPr/>
          </p:nvSpPr>
          <p:spPr>
            <a:xfrm>
              <a:off x="235250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 flipH="1">
              <a:off x="377991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 rot="5400000" flipH="1">
            <a:off x="1080374" y="3544870"/>
            <a:ext cx="2067490" cy="340822"/>
            <a:chOff x="2352502" y="4680065"/>
            <a:chExt cx="2067490" cy="340822"/>
          </a:xfrm>
        </p:grpSpPr>
        <p:sp>
          <p:nvSpPr>
            <p:cNvPr id="71" name="자유형 70"/>
            <p:cNvSpPr/>
            <p:nvPr/>
          </p:nvSpPr>
          <p:spPr>
            <a:xfrm>
              <a:off x="235250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 flipH="1">
              <a:off x="377991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541477" y="3353351"/>
            <a:ext cx="894619" cy="556590"/>
            <a:chOff x="4541477" y="3248980"/>
            <a:chExt cx="894619" cy="556590"/>
          </a:xfrm>
        </p:grpSpPr>
        <p:sp>
          <p:nvSpPr>
            <p:cNvPr id="81" name="TextBox 80"/>
            <p:cNvSpPr txBox="1"/>
            <p:nvPr/>
          </p:nvSpPr>
          <p:spPr>
            <a:xfrm>
              <a:off x="4541477" y="3441251"/>
              <a:ext cx="894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cm</a:t>
              </a:r>
              <a:endPara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9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93" y="3441251"/>
              <a:ext cx="364319" cy="36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680526" y="3477595"/>
              <a:ext cx="251514" cy="251817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3" name="그림 58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4788064" y="3248980"/>
              <a:ext cx="360000" cy="355000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2925493" y="1916832"/>
            <a:ext cx="894619" cy="556590"/>
            <a:chOff x="4541477" y="3248980"/>
            <a:chExt cx="894619" cy="556590"/>
          </a:xfrm>
        </p:grpSpPr>
        <p:sp>
          <p:nvSpPr>
            <p:cNvPr id="89" name="TextBox 88"/>
            <p:cNvSpPr txBox="1"/>
            <p:nvPr/>
          </p:nvSpPr>
          <p:spPr>
            <a:xfrm>
              <a:off x="4541477" y="3441251"/>
              <a:ext cx="894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cm</a:t>
              </a:r>
              <a:endPara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5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93" y="3441251"/>
              <a:ext cx="364319" cy="36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4680526" y="3477595"/>
              <a:ext cx="251514" cy="251817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2" name="그림 58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4788064" y="3248980"/>
              <a:ext cx="360000" cy="355000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1351730" y="3353351"/>
            <a:ext cx="894619" cy="556590"/>
            <a:chOff x="4541477" y="3248980"/>
            <a:chExt cx="894619" cy="556590"/>
          </a:xfrm>
        </p:grpSpPr>
        <p:sp>
          <p:nvSpPr>
            <p:cNvPr id="124" name="TextBox 123"/>
            <p:cNvSpPr txBox="1"/>
            <p:nvPr/>
          </p:nvSpPr>
          <p:spPr>
            <a:xfrm>
              <a:off x="4541477" y="3441251"/>
              <a:ext cx="894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cm</a:t>
              </a:r>
              <a:endPara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5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93" y="3441251"/>
              <a:ext cx="364319" cy="36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" name="TextBox 125"/>
            <p:cNvSpPr txBox="1"/>
            <p:nvPr/>
          </p:nvSpPr>
          <p:spPr>
            <a:xfrm>
              <a:off x="4680526" y="3477595"/>
              <a:ext cx="251514" cy="251817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7" name="그림 58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4788064" y="3248980"/>
              <a:ext cx="360000" cy="355000"/>
            </a:xfrm>
            <a:prstGeom prst="rect">
              <a:avLst/>
            </a:prstGeom>
          </p:spPr>
        </p:pic>
      </p:grpSp>
      <p:sp>
        <p:nvSpPr>
          <p:cNvPr id="129" name="타원 128"/>
          <p:cNvSpPr/>
          <p:nvPr/>
        </p:nvSpPr>
        <p:spPr>
          <a:xfrm>
            <a:off x="1323134" y="23016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938" y="2795927"/>
            <a:ext cx="205649" cy="20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타원 74"/>
          <p:cNvSpPr/>
          <p:nvPr/>
        </p:nvSpPr>
        <p:spPr>
          <a:xfrm>
            <a:off x="3553289" y="14467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91443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dirty="0" smtClean="0">
                <a:latin typeface="맑은 고딕"/>
                <a:ea typeface="맑은 고딕"/>
              </a:rPr>
              <a:t>아래 도형은 정사각형입니다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         </a:t>
            </a:r>
            <a:r>
              <a:rPr lang="ko-KR" altLang="en-US" sz="1900" spc="-137" dirty="0" smtClean="0">
                <a:latin typeface="맑은 고딕"/>
                <a:ea typeface="맑은 고딕"/>
              </a:rPr>
              <a:t>안에 알맞은 수를 쓰시오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7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pic>
        <p:nvPicPr>
          <p:cNvPr id="107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1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592796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118" y="2615664"/>
            <a:ext cx="2173208" cy="21992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1669" y="4912903"/>
            <a:ext cx="1082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2502" y="4784436"/>
            <a:ext cx="2067490" cy="340822"/>
            <a:chOff x="2352502" y="4680065"/>
            <a:chExt cx="2067490" cy="340822"/>
          </a:xfrm>
        </p:grpSpPr>
        <p:sp>
          <p:nvSpPr>
            <p:cNvPr id="12" name="자유형 11"/>
            <p:cNvSpPr/>
            <p:nvPr/>
          </p:nvSpPr>
          <p:spPr>
            <a:xfrm>
              <a:off x="235250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 flipH="1">
              <a:off x="377991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 flipV="1">
            <a:off x="2339752" y="2274842"/>
            <a:ext cx="640080" cy="340822"/>
          </a:xfrm>
          <a:custGeom>
            <a:avLst/>
            <a:gdLst>
              <a:gd name="connsiteX0" fmla="*/ 0 w 640080"/>
              <a:gd name="connsiteY0" fmla="*/ 0 h 340822"/>
              <a:gd name="connsiteX1" fmla="*/ 166254 w 640080"/>
              <a:gd name="connsiteY1" fmla="*/ 266008 h 340822"/>
              <a:gd name="connsiteX2" fmla="*/ 640080 w 640080"/>
              <a:gd name="connsiteY2" fmla="*/ 340822 h 34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" h="340822">
                <a:moveTo>
                  <a:pt x="0" y="0"/>
                </a:moveTo>
                <a:cubicBezTo>
                  <a:pt x="29787" y="104602"/>
                  <a:pt x="59574" y="209204"/>
                  <a:pt x="166254" y="266008"/>
                </a:cubicBezTo>
                <a:cubicBezTo>
                  <a:pt x="272934" y="322812"/>
                  <a:pt x="456507" y="331817"/>
                  <a:pt x="640080" y="340822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flipH="1" flipV="1">
            <a:off x="3787904" y="2274842"/>
            <a:ext cx="640080" cy="340822"/>
          </a:xfrm>
          <a:custGeom>
            <a:avLst/>
            <a:gdLst>
              <a:gd name="connsiteX0" fmla="*/ 0 w 640080"/>
              <a:gd name="connsiteY0" fmla="*/ 0 h 340822"/>
              <a:gd name="connsiteX1" fmla="*/ 166254 w 640080"/>
              <a:gd name="connsiteY1" fmla="*/ 266008 h 340822"/>
              <a:gd name="connsiteX2" fmla="*/ 640080 w 640080"/>
              <a:gd name="connsiteY2" fmla="*/ 340822 h 34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" h="340822">
                <a:moveTo>
                  <a:pt x="0" y="0"/>
                </a:moveTo>
                <a:cubicBezTo>
                  <a:pt x="29787" y="104602"/>
                  <a:pt x="59574" y="209204"/>
                  <a:pt x="166254" y="266008"/>
                </a:cubicBezTo>
                <a:cubicBezTo>
                  <a:pt x="272934" y="322812"/>
                  <a:pt x="456507" y="331817"/>
                  <a:pt x="640080" y="340822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 rot="16200000">
            <a:off x="3609474" y="3544870"/>
            <a:ext cx="2067490" cy="340822"/>
            <a:chOff x="2352502" y="4680065"/>
            <a:chExt cx="2067490" cy="340822"/>
          </a:xfrm>
        </p:grpSpPr>
        <p:sp>
          <p:nvSpPr>
            <p:cNvPr id="68" name="자유형 67"/>
            <p:cNvSpPr/>
            <p:nvPr/>
          </p:nvSpPr>
          <p:spPr>
            <a:xfrm>
              <a:off x="235250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 flipH="1">
              <a:off x="377991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 rot="5400000" flipH="1">
            <a:off x="1080374" y="3544870"/>
            <a:ext cx="2067490" cy="340822"/>
            <a:chOff x="2352502" y="4680065"/>
            <a:chExt cx="2067490" cy="340822"/>
          </a:xfrm>
        </p:grpSpPr>
        <p:sp>
          <p:nvSpPr>
            <p:cNvPr id="71" name="자유형 70"/>
            <p:cNvSpPr/>
            <p:nvPr/>
          </p:nvSpPr>
          <p:spPr>
            <a:xfrm>
              <a:off x="235250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 flipH="1">
              <a:off x="377991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541477" y="3353351"/>
            <a:ext cx="894619" cy="556590"/>
            <a:chOff x="4541477" y="3248980"/>
            <a:chExt cx="894619" cy="556590"/>
          </a:xfrm>
        </p:grpSpPr>
        <p:sp>
          <p:nvSpPr>
            <p:cNvPr id="81" name="TextBox 80"/>
            <p:cNvSpPr txBox="1"/>
            <p:nvPr/>
          </p:nvSpPr>
          <p:spPr>
            <a:xfrm>
              <a:off x="4541477" y="3441251"/>
              <a:ext cx="894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cm</a:t>
              </a:r>
              <a:endPara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9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93" y="3441251"/>
              <a:ext cx="364319" cy="36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680526" y="3477595"/>
              <a:ext cx="251514" cy="251817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3" name="그림 58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4788064" y="3248980"/>
              <a:ext cx="360000" cy="355000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2925493" y="1916832"/>
            <a:ext cx="894619" cy="556590"/>
            <a:chOff x="4541477" y="3248980"/>
            <a:chExt cx="894619" cy="556590"/>
          </a:xfrm>
        </p:grpSpPr>
        <p:sp>
          <p:nvSpPr>
            <p:cNvPr id="89" name="TextBox 88"/>
            <p:cNvSpPr txBox="1"/>
            <p:nvPr/>
          </p:nvSpPr>
          <p:spPr>
            <a:xfrm>
              <a:off x="4541477" y="3441251"/>
              <a:ext cx="894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cm</a:t>
              </a:r>
              <a:endPara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5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93" y="3441251"/>
              <a:ext cx="364319" cy="36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4680526" y="3477595"/>
              <a:ext cx="251514" cy="251817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2" name="그림 58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4788064" y="3248980"/>
              <a:ext cx="360000" cy="355000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1351730" y="3353351"/>
            <a:ext cx="894619" cy="556590"/>
            <a:chOff x="4541477" y="3248980"/>
            <a:chExt cx="894619" cy="556590"/>
          </a:xfrm>
        </p:grpSpPr>
        <p:sp>
          <p:nvSpPr>
            <p:cNvPr id="124" name="TextBox 123"/>
            <p:cNvSpPr txBox="1"/>
            <p:nvPr/>
          </p:nvSpPr>
          <p:spPr>
            <a:xfrm>
              <a:off x="4541477" y="3441251"/>
              <a:ext cx="894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cm</a:t>
              </a:r>
              <a:endPara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5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93" y="3441251"/>
              <a:ext cx="364319" cy="36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" name="TextBox 125"/>
            <p:cNvSpPr txBox="1"/>
            <p:nvPr/>
          </p:nvSpPr>
          <p:spPr>
            <a:xfrm>
              <a:off x="4680526" y="3477595"/>
              <a:ext cx="251514" cy="251817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7" name="그림 58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4788064" y="3248980"/>
              <a:ext cx="360000" cy="355000"/>
            </a:xfrm>
            <a:prstGeom prst="rect">
              <a:avLst/>
            </a:prstGeom>
          </p:spPr>
        </p:pic>
      </p:grpSp>
      <p:grpSp>
        <p:nvGrpSpPr>
          <p:cNvPr id="61" name="그룹 57"/>
          <p:cNvGrpSpPr/>
          <p:nvPr/>
        </p:nvGrpSpPr>
        <p:grpSpPr>
          <a:xfrm>
            <a:off x="164959" y="2392094"/>
            <a:ext cx="6667165" cy="2873109"/>
            <a:chOff x="179512" y="2613652"/>
            <a:chExt cx="6667165" cy="2659638"/>
          </a:xfrm>
        </p:grpSpPr>
        <p:sp>
          <p:nvSpPr>
            <p:cNvPr id="62" name="직각 삼각형 5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직사각형 5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75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alphaModFix/>
              <a:lum/>
            </a:blip>
            <a:srcRect/>
            <a:stretch>
              <a:fillRect/>
            </a:stretch>
          </p:blipFill>
          <p:spPr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22" y="2924944"/>
            <a:ext cx="1632764" cy="1652318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44566" y="4705400"/>
            <a:ext cx="894429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29537" y="4617132"/>
            <a:ext cx="1555843" cy="274656"/>
            <a:chOff x="2352502" y="4680065"/>
            <a:chExt cx="2067490" cy="340822"/>
          </a:xfrm>
        </p:grpSpPr>
        <p:sp>
          <p:nvSpPr>
            <p:cNvPr id="82" name="자유형 81"/>
            <p:cNvSpPr/>
            <p:nvPr/>
          </p:nvSpPr>
          <p:spPr>
            <a:xfrm>
              <a:off x="235250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 flipH="1">
              <a:off x="3779912" y="4680065"/>
              <a:ext cx="640080" cy="340822"/>
            </a:xfrm>
            <a:custGeom>
              <a:avLst/>
              <a:gdLst>
                <a:gd name="connsiteX0" fmla="*/ 0 w 640080"/>
                <a:gd name="connsiteY0" fmla="*/ 0 h 340822"/>
                <a:gd name="connsiteX1" fmla="*/ 166254 w 640080"/>
                <a:gd name="connsiteY1" fmla="*/ 266008 h 340822"/>
                <a:gd name="connsiteX2" fmla="*/ 640080 w 640080"/>
                <a:gd name="connsiteY2" fmla="*/ 340822 h 3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" h="340822">
                  <a:moveTo>
                    <a:pt x="0" y="0"/>
                  </a:moveTo>
                  <a:cubicBezTo>
                    <a:pt x="29787" y="104602"/>
                    <a:pt x="59574" y="209204"/>
                    <a:pt x="166254" y="266008"/>
                  </a:cubicBezTo>
                  <a:cubicBezTo>
                    <a:pt x="272934" y="322812"/>
                    <a:pt x="456507" y="331817"/>
                    <a:pt x="640080" y="340822"/>
                  </a:cubicBezTo>
                </a:path>
              </a:pathLst>
            </a:cu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106"/>
          <p:cNvSpPr txBox="1"/>
          <p:nvPr/>
        </p:nvSpPr>
        <p:spPr>
          <a:xfrm>
            <a:off x="2367206" y="2996952"/>
            <a:ext cx="4388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dirty="0" smtClean="0">
                <a:latin typeface="맑은 고딕"/>
                <a:ea typeface="맑은 고딕"/>
              </a:rPr>
              <a:t>정사각형은 네 각이 직각이고 네 변의 길이가 모두 같은 사각형입니다.</a:t>
            </a:r>
            <a:endParaRPr lang="ko-KR" altLang="en-US" sz="1800" dirty="0">
              <a:latin typeface="맑은 고딕"/>
              <a:ea typeface="맑은 고딕"/>
            </a:endParaRPr>
          </a:p>
        </p:txBody>
      </p:sp>
      <p:sp>
        <p:nvSpPr>
          <p:cNvPr id="85" name="타원 109"/>
          <p:cNvSpPr/>
          <p:nvPr/>
        </p:nvSpPr>
        <p:spPr>
          <a:xfrm>
            <a:off x="2276018" y="3140968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6" name="TextBox 106"/>
          <p:cNvSpPr txBox="1"/>
          <p:nvPr/>
        </p:nvSpPr>
        <p:spPr>
          <a:xfrm>
            <a:off x="2367206" y="3969060"/>
            <a:ext cx="4388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800" dirty="0" smtClean="0">
                <a:latin typeface="맑은 고딕"/>
                <a:ea typeface="맑은 고딕"/>
              </a:rPr>
              <a:t>네 변의 길이가 모두 같으므로 다른 변의 길이 또한 </a:t>
            </a:r>
            <a:r>
              <a:rPr lang="en-US" altLang="ko-KR" sz="1800" dirty="0" smtClean="0">
                <a:latin typeface="맑은 고딕"/>
                <a:ea typeface="맑은 고딕"/>
              </a:rPr>
              <a:t>4 cm</a:t>
            </a:r>
            <a:r>
              <a:rPr lang="ko-KR" altLang="en-US" sz="1800" dirty="0" smtClean="0">
                <a:latin typeface="맑은 고딕"/>
                <a:ea typeface="맑은 고딕"/>
              </a:rPr>
              <a:t>입니다.</a:t>
            </a:r>
            <a:endParaRPr lang="ko-KR" altLang="en-US" sz="1800" dirty="0">
              <a:latin typeface="맑은 고딕"/>
              <a:ea typeface="맑은 고딕"/>
            </a:endParaRPr>
          </a:p>
        </p:txBody>
      </p:sp>
      <p:sp>
        <p:nvSpPr>
          <p:cNvPr id="87" name="타원 109"/>
          <p:cNvSpPr/>
          <p:nvPr/>
        </p:nvSpPr>
        <p:spPr>
          <a:xfrm>
            <a:off x="2276018" y="4113076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2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 firstRow="1" bandRow="1"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lvl="0" indent="0" algn="l" defTabSz="1170146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ko-KR" altLang="en-US" sz="1900" spc="-137" dirty="0" smtClean="0">
                <a:latin typeface="맑은 고딕"/>
                <a:ea typeface="맑은 고딕"/>
              </a:rPr>
              <a:t>정사각형이 아닌 것을 고르고 이유를 쓰시오</a:t>
            </a:r>
            <a:r>
              <a:rPr lang="en-US" altLang="ko-KR" sz="1900" spc="-137" dirty="0" smtClean="0">
                <a:latin typeface="맑은 고딕"/>
                <a:ea typeface="맑은 고딕"/>
              </a:rPr>
              <a:t>.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" name="순서도: 대체 처리 3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>
          <a:xfrm>
            <a:off x="623399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8</a:t>
            </a:r>
          </a:p>
        </p:txBody>
      </p:sp>
      <p:sp>
        <p:nvSpPr>
          <p:cNvPr id="40" name="순서도: 대체 처리 39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>
          <a:xfrm>
            <a:off x="571126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>
          <a:xfrm>
            <a:off x="5173554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44" name="순서도: 대체 처리 4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>
          <a:xfrm>
            <a:off x="464165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>
          <a:xfrm>
            <a:off x="4103948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>
          <a:xfrm>
            <a:off x="3569702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>
          <a:xfrm>
            <a:off x="303780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>
          <a:xfrm>
            <a:off x="2500096" y="908720"/>
            <a:ext cx="665398" cy="3371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문제 </a:t>
            </a:r>
            <a:r>
              <a:rPr lang="en-US" altLang="ko-KR" sz="11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/>
                <a:ea typeface="맑은 고딕"/>
              </a:rPr>
              <a:t>기존 </a:t>
            </a:r>
            <a:r>
              <a:rPr lang="ko-KR" altLang="en-US" sz="1000" dirty="0" err="1">
                <a:latin typeface="맑은 고딕"/>
                <a:ea typeface="맑은 고딕"/>
              </a:rPr>
              <a:t>개발물</a:t>
            </a:r>
            <a:r>
              <a:rPr lang="ko-KR" altLang="en-US" sz="1000" dirty="0">
                <a:latin typeface="맑은 고딕"/>
                <a:ea typeface="맑은 고딕"/>
              </a:rPr>
              <a:t> 활용</a:t>
            </a:r>
            <a:r>
              <a:rPr lang="en-US" altLang="ko-KR" sz="1000" dirty="0">
                <a:latin typeface="맑은 고딕"/>
                <a:ea typeface="맑은 고딕"/>
              </a:rPr>
              <a:t>(4~8</a:t>
            </a:r>
            <a:r>
              <a:rPr lang="ko-KR" altLang="en-US" sz="1000" dirty="0">
                <a:latin typeface="맑은 고딕"/>
                <a:ea typeface="맑은 고딕"/>
              </a:rPr>
              <a:t>번</a:t>
            </a:r>
            <a:r>
              <a:rPr lang="en-US" altLang="ko-KR" sz="1000" dirty="0">
                <a:latin typeface="맑은 고딕"/>
                <a:ea typeface="맑은 고딕"/>
              </a:rPr>
              <a:t>)</a:t>
            </a:r>
            <a:r>
              <a:rPr lang="ko-KR" altLang="en-US" sz="1000" dirty="0">
                <a:latin typeface="맑은 고딕"/>
                <a:ea typeface="맑은 고딕"/>
              </a:rPr>
              <a:t/>
            </a:r>
            <a:br>
              <a:rPr lang="ko-KR" altLang="en-US" sz="1000" dirty="0">
                <a:latin typeface="맑은 고딕"/>
                <a:ea typeface="맑은 고딕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https://e.tsherpa.co.kr/webdata/MultiMedia/Flash/2020/curri/index.html?flashxmlnum=youblue86&amp;classa=A8-C1-31-MM-MM-04-03-07-0-0-0-0&amp;classno=MM_31_04/suh_0301_02_0007/suh_0301_02_0007_401_1.html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/>
              <a:ea typeface="맑은 고딕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/>
                <a:ea typeface="맑은 고딕"/>
              </a:rPr>
              <a:t>삽화에 기호 약물 덧씌우기</a:t>
            </a:r>
            <a:r>
              <a:rPr lang="en-US" altLang="ko-KR" sz="1000" dirty="0" smtClean="0">
                <a:latin typeface="맑은 고딕"/>
                <a:ea typeface="맑은 고딕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/>
              <a:ea typeface="맑은 고딕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/>
                <a:ea typeface="맑은 고딕"/>
              </a:rPr>
              <a:t>답 </a:t>
            </a:r>
            <a:r>
              <a:rPr lang="ko-KR" altLang="en-US" sz="1000" dirty="0">
                <a:latin typeface="맑은 고딕"/>
                <a:ea typeface="맑은 고딕"/>
              </a:rPr>
              <a:t>칸 클릭하면 답 나타남</a:t>
            </a:r>
            <a:r>
              <a:rPr lang="en-US" altLang="ko-KR" sz="1000" dirty="0">
                <a:latin typeface="맑은 고딕"/>
                <a:ea typeface="맑은 고딕"/>
              </a:rPr>
              <a:t>. </a:t>
            </a:r>
            <a:r>
              <a:rPr lang="ko-KR" altLang="en-US" sz="1000" dirty="0">
                <a:latin typeface="맑은 고딕"/>
                <a:ea typeface="맑은 고딕"/>
              </a:rPr>
              <a:t>정답 확인 버튼은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latin typeface="맑은 고딕"/>
                <a:ea typeface="맑은 고딕"/>
              </a:rPr>
              <a:t>정답 가리기로 </a:t>
            </a:r>
            <a:r>
              <a:rPr lang="ko-KR" altLang="en-US" sz="1000" dirty="0" err="1">
                <a:latin typeface="맑은 고딕"/>
                <a:ea typeface="맑은 고딕"/>
              </a:rPr>
              <a:t>토글</a:t>
            </a:r>
            <a:r>
              <a:rPr lang="ko-KR" altLang="en-US" sz="1000" dirty="0">
                <a:latin typeface="맑은 고딕"/>
                <a:ea typeface="맑은 고딕"/>
              </a:rPr>
              <a:t> 됨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1836" y="4593895"/>
            <a:ext cx="4564652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네 변의 길이가 모두 같지 않기 때문입니다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004395" y="4416395"/>
            <a:ext cx="360000" cy="35500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633255" y="49593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3-1	</a:t>
            </a: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ko-KR" sz="900">
                <a:latin typeface="맑은 고딕"/>
                <a:ea typeface="맑은 고딕"/>
              </a:rPr>
              <a:t>2. </a:t>
            </a:r>
            <a:r>
              <a:rPr lang="ko-KR" altLang="en-US" sz="900">
                <a:latin typeface="맑은 고딕"/>
                <a:ea typeface="맑은 고딕"/>
              </a:rPr>
              <a:t>평면도형</a:t>
            </a:r>
          </a:p>
        </p:txBody>
      </p:sp>
      <p:sp>
        <p:nvSpPr>
          <p:cNvPr id="5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/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76" y="2083112"/>
            <a:ext cx="6151705" cy="2182673"/>
          </a:xfrm>
          <a:prstGeom prst="rect">
            <a:avLst/>
          </a:prstGeom>
        </p:spPr>
      </p:pic>
      <p:pic>
        <p:nvPicPr>
          <p:cNvPr id="5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454" y="2211331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567" y="2211331"/>
            <a:ext cx="351308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0" y="2209818"/>
            <a:ext cx="357814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타원 67"/>
          <p:cNvSpPr/>
          <p:nvPr/>
        </p:nvSpPr>
        <p:spPr>
          <a:xfrm>
            <a:off x="404204" y="20433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/>
                <a:ea typeface="맑은 고딕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7584" y="4591063"/>
            <a:ext cx="532012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/>
                <a:ea typeface="맑은 고딕"/>
              </a:rPr>
              <a:t>  </a:t>
            </a:r>
            <a:endParaRPr lang="ko-KR" altLang="en-US" sz="1800" b="1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59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36" y="4664233"/>
            <a:ext cx="351308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127756" y="4453887"/>
            <a:ext cx="360000" cy="355000"/>
          </a:xfrm>
          <a:prstGeom prst="rect">
            <a:avLst/>
          </a:prstGeom>
        </p:spPr>
      </p:pic>
      <p:sp>
        <p:nvSpPr>
          <p:cNvPr id="70" name="TextBox 43"/>
          <p:cNvSpPr txBox="1"/>
          <p:nvPr/>
        </p:nvSpPr>
        <p:spPr>
          <a:xfrm>
            <a:off x="1333804" y="4717040"/>
            <a:ext cx="414206" cy="3847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/>
            <a:r>
              <a:rPr lang="en-US" altLang="ko-KR" sz="1900" spc="-137" dirty="0" smtClean="0">
                <a:latin typeface="맑은 고딕"/>
                <a:ea typeface="맑은 고딕"/>
              </a:rPr>
              <a:t>,</a:t>
            </a:r>
            <a:endParaRPr lang="ko-KR" altLang="en-US" sz="1900" spc="-137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4578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7524" y="1700808"/>
            <a:ext cx="3387954" cy="2782730"/>
            <a:chOff x="287524" y="1700808"/>
            <a:chExt cx="3387954" cy="278273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24" y="1700808"/>
              <a:ext cx="3387954" cy="278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타원 1"/>
            <p:cNvSpPr/>
            <p:nvPr/>
          </p:nvSpPr>
          <p:spPr>
            <a:xfrm>
              <a:off x="1612372" y="1817172"/>
              <a:ext cx="1339448" cy="7837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1756308" y="2857694"/>
              <a:ext cx="914861" cy="5353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77042" y="1974902"/>
              <a:ext cx="147339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이번 시간에는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색종이로 바람개비를 접을 거예요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56308" y="2960948"/>
              <a:ext cx="91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smtClean="0">
                  <a:latin typeface="맑은 고딕" pitchFamily="50" charset="-127"/>
                  <a:ea typeface="맑은 고딕" pitchFamily="50" charset="-127"/>
                </a:rPr>
                <a:t>이</a:t>
              </a:r>
              <a:r>
                <a:rPr lang="ko-KR" altLang="en-US" sz="1000">
                  <a:latin typeface="맑은 고딕" pitchFamily="50" charset="-127"/>
                  <a:ea typeface="맑은 고딕" pitchFamily="50" charset="-127"/>
                </a:rPr>
                <a:t>런</a:t>
              </a:r>
              <a:r>
                <a:rPr lang="ko-KR" altLang="en-US" sz="100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모양의 종이도 될까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688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색종이로 바람개비를 접는 시간입니다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54874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08820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93" y="415751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675478" y="41914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704296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직사각형 61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3916115" y="2778408"/>
            <a:ext cx="2974460" cy="9575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남학생이 선생님과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른 모양의 색종이를 들고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2600908"/>
            <a:ext cx="360000" cy="355000"/>
          </a:xfrm>
          <a:prstGeom prst="rect">
            <a:avLst/>
          </a:prstGeom>
        </p:spPr>
      </p:pic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17145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68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500" y="695549"/>
            <a:ext cx="6912768" cy="50737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크기는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맞게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75556" y="871323"/>
            <a:ext cx="330455" cy="31585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7504" y="1412776"/>
            <a:ext cx="6944268" cy="3924436"/>
            <a:chOff x="107504" y="1412776"/>
            <a:chExt cx="6944268" cy="392443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412776"/>
              <a:ext cx="6894396" cy="3924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2172324" y="1698194"/>
              <a:ext cx="1599615" cy="989747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434059" y="1952836"/>
              <a:ext cx="1435436" cy="11075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84068" y="2240868"/>
              <a:ext cx="18677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둘 다 직사각형인데</a:t>
              </a:r>
              <a:endParaRPr lang="en-US" altLang="ko-KR" sz="14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무슨 차이가</a:t>
              </a:r>
              <a:endParaRPr lang="en-US" altLang="ko-KR" sz="14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있는 걸까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4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15716" y="1790236"/>
              <a:ext cx="18677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이번 시간에는</a:t>
              </a:r>
              <a:endParaRPr lang="en-US" altLang="ko-KR" sz="14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색종이로 바람개비를</a:t>
              </a:r>
              <a:endParaRPr lang="en-US" altLang="ko-KR" sz="14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접을 거예요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4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432899" y="3026657"/>
              <a:ext cx="1078465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16991" y="3229816"/>
              <a:ext cx="1159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이런 모양의 종이도 될까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4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94909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)3-1-2(7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)_1.psd  /  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)3-1-2(7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)_2.psd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6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287524" y="1700808"/>
            <a:ext cx="3387954" cy="2782730"/>
            <a:chOff x="287524" y="1700808"/>
            <a:chExt cx="3387954" cy="2782730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24" y="1700808"/>
              <a:ext cx="3387954" cy="278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타원 50"/>
            <p:cNvSpPr/>
            <p:nvPr/>
          </p:nvSpPr>
          <p:spPr>
            <a:xfrm>
              <a:off x="1612372" y="1817172"/>
              <a:ext cx="1339448" cy="7837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1756308" y="2857694"/>
              <a:ext cx="914861" cy="5353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77042" y="1974902"/>
              <a:ext cx="147339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이번 시간에는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색종이로 바람개비를 접을 거예요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756308" y="2960948"/>
              <a:ext cx="91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smtClean="0">
                  <a:latin typeface="맑은 고딕" pitchFamily="50" charset="-127"/>
                  <a:ea typeface="맑은 고딕" pitchFamily="50" charset="-127"/>
                </a:rPr>
                <a:t>이</a:t>
              </a:r>
              <a:r>
                <a:rPr lang="ko-KR" altLang="en-US" sz="1000">
                  <a:latin typeface="맑은 고딕" pitchFamily="50" charset="-127"/>
                  <a:ea typeface="맑은 고딕" pitchFamily="50" charset="-127"/>
                </a:rPr>
                <a:t>런</a:t>
              </a:r>
              <a:r>
                <a:rPr lang="ko-KR" altLang="en-US" sz="100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모양의 종이도 될까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89646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5" name="타원 54"/>
          <p:cNvSpPr/>
          <p:nvPr/>
        </p:nvSpPr>
        <p:spPr>
          <a:xfrm>
            <a:off x="5710350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3"/>
          <p:cNvSpPr txBox="1"/>
          <p:nvPr/>
        </p:nvSpPr>
        <p:spPr>
          <a:xfrm>
            <a:off x="3860711" y="1592796"/>
            <a:ext cx="3097334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그림에 있는 두 가지 색종이 중 어느 색종이로 바람개비를 만드는 것이 좋을지 말해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직사각형 74"/>
          <p:cNvSpPr/>
          <p:nvPr/>
        </p:nvSpPr>
        <p:spPr bwMode="auto">
          <a:xfrm>
            <a:off x="3916115" y="2879583"/>
            <a:ext cx="2943795" cy="12779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한쪽으로 길쭉하지 않은 직사각형 모양의 색종이로 바람개비를 만드는 것이 좋을 것 같습니다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93" y="415751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27466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910" y="2707374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287524" y="1700808"/>
            <a:ext cx="3387954" cy="2782730"/>
            <a:chOff x="287524" y="1700808"/>
            <a:chExt cx="3387954" cy="2782730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24" y="1700808"/>
              <a:ext cx="3387954" cy="278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타원 43"/>
            <p:cNvSpPr/>
            <p:nvPr/>
          </p:nvSpPr>
          <p:spPr>
            <a:xfrm>
              <a:off x="1612372" y="1817172"/>
              <a:ext cx="1339448" cy="7837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756308" y="2857694"/>
              <a:ext cx="914861" cy="5353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77042" y="1974902"/>
              <a:ext cx="147339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이번 시간에는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색종이로 바람개비를 접을 거예요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756308" y="2960948"/>
              <a:ext cx="91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smtClean="0">
                  <a:latin typeface="맑은 고딕" pitchFamily="50" charset="-127"/>
                  <a:ea typeface="맑은 고딕" pitchFamily="50" charset="-127"/>
                </a:rPr>
                <a:t>이</a:t>
              </a:r>
              <a:r>
                <a:rPr lang="ko-KR" altLang="en-US" sz="1000">
                  <a:latin typeface="맑은 고딕" pitchFamily="50" charset="-127"/>
                  <a:ea typeface="맑은 고딕" pitchFamily="50" charset="-127"/>
                </a:rPr>
                <a:t>런</a:t>
              </a:r>
              <a:r>
                <a:rPr lang="ko-KR" altLang="en-US" sz="100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모양의 종이도 될까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93" y="415751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두 색종이의 같은 점은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직사각형 98"/>
          <p:cNvSpPr/>
          <p:nvPr/>
        </p:nvSpPr>
        <p:spPr bwMode="auto">
          <a:xfrm>
            <a:off x="3916115" y="2276873"/>
            <a:ext cx="2974460" cy="391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네 각이 모두 직각입니다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910" y="2092404"/>
            <a:ext cx="360000" cy="355000"/>
          </a:xfrm>
          <a:prstGeom prst="rect">
            <a:avLst/>
          </a:prstGeom>
        </p:spPr>
      </p:pic>
      <p:sp>
        <p:nvSpPr>
          <p:cNvPr id="101" name="직사각형 100"/>
          <p:cNvSpPr/>
          <p:nvPr/>
        </p:nvSpPr>
        <p:spPr bwMode="auto">
          <a:xfrm>
            <a:off x="3916115" y="2785377"/>
            <a:ext cx="2974460" cy="391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직사각형입니다</a:t>
            </a:r>
            <a:r>
              <a:rPr kumimoji="1" lang="en-US" altLang="ko-KR" sz="1900" b="1" i="0" u="none" strike="noStrike" cap="none" spc="-150" normalizeH="0" baseline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910" y="2600908"/>
            <a:ext cx="360000" cy="355000"/>
          </a:xfrm>
          <a:prstGeom prst="rect">
            <a:avLst/>
          </a:prstGeom>
        </p:spPr>
      </p:pic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27466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1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87524" y="1700808"/>
            <a:ext cx="3387954" cy="2782730"/>
            <a:chOff x="287524" y="1700808"/>
            <a:chExt cx="3387954" cy="2782730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24" y="1700808"/>
              <a:ext cx="3387954" cy="2782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타원 57"/>
            <p:cNvSpPr/>
            <p:nvPr/>
          </p:nvSpPr>
          <p:spPr>
            <a:xfrm>
              <a:off x="1612372" y="1817172"/>
              <a:ext cx="1339448" cy="7837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756308" y="2857694"/>
              <a:ext cx="914861" cy="5353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477042" y="1974902"/>
              <a:ext cx="147339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이번 시간에는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색종이로 바람개비를 접을 거예요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756308" y="2960948"/>
              <a:ext cx="914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00" smtClean="0">
                  <a:latin typeface="맑은 고딕" pitchFamily="50" charset="-127"/>
                  <a:ea typeface="맑은 고딕" pitchFamily="50" charset="-127"/>
                </a:rPr>
                <a:t>이</a:t>
              </a:r>
              <a:r>
                <a:rPr lang="ko-KR" altLang="en-US" sz="1000">
                  <a:latin typeface="맑은 고딕" pitchFamily="50" charset="-127"/>
                  <a:ea typeface="맑은 고딕" pitchFamily="50" charset="-127"/>
                </a:rPr>
                <a:t>런</a:t>
              </a:r>
              <a:r>
                <a:rPr lang="ko-KR" altLang="en-US" sz="100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모양의 종이도 될까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2114047"/>
            <a:ext cx="360000" cy="355000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93" y="415751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두 색종이의 다른 점은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57" name="직사각형 56"/>
          <p:cNvSpPr/>
          <p:nvPr/>
        </p:nvSpPr>
        <p:spPr bwMode="auto">
          <a:xfrm>
            <a:off x="3916115" y="2276872"/>
            <a:ext cx="2974460" cy="100811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한쪽으로 길쭉하지 않은 직사각형 모양의 색종이는 네 변의 길이가 모두 같습니다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27466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3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276872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분류 활동을 통해 정사각형을 알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44~45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36~37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43549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에이포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A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4)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용지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suh_h_0301_02_0007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519" y="2816932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여러 가지 정사각형을 그리고 만들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96313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52519" y="3332311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생활 주변에서 정사각형을 찾을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49092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정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43290</TotalTime>
  <Words>2457</Words>
  <Application>Microsoft Office PowerPoint</Application>
  <PresentationFormat>화면 슬라이드 쇼(4:3)</PresentationFormat>
  <Paragraphs>956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7509</cp:revision>
  <cp:lastPrinted>2021-12-20T01:30:02Z</cp:lastPrinted>
  <dcterms:created xsi:type="dcterms:W3CDTF">2008-07-15T12:19:11Z</dcterms:created>
  <dcterms:modified xsi:type="dcterms:W3CDTF">2022-01-25T06:52:07Z</dcterms:modified>
</cp:coreProperties>
</file>